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12/11/2024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83029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12/11/2024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250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12/11/2024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79271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12/11/2024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5009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8570A6D-54A4-364D-AF7E-D655BF6ED89E}" type="datetimeFigureOut">
              <a:rPr lang="es-ES" smtClean="0"/>
              <a:t>12/11/2024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24867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8570A6D-54A4-364D-AF7E-D655BF6ED89E}" type="datetimeFigureOut">
              <a:rPr lang="es-ES" smtClean="0"/>
              <a:t>12/11/2024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0579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8570A6D-54A4-364D-AF7E-D655BF6ED89E}" type="datetimeFigureOut">
              <a:rPr lang="es-ES" smtClean="0"/>
              <a:t>12/11/2024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362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8570A6D-54A4-364D-AF7E-D655BF6ED89E}" type="datetimeFigureOut">
              <a:rPr lang="es-ES" smtClean="0"/>
              <a:t>12/11/2024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0532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70A6D-54A4-364D-AF7E-D655BF6ED89E}" type="datetimeFigureOut">
              <a:rPr lang="es-ES" smtClean="0"/>
              <a:t>12/11/2024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45804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12/11/2024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7675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12/11/2024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4744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0A6D-54A4-364D-AF7E-D655BF6ED89E}" type="datetimeFigureOut">
              <a:rPr lang="es-ES" smtClean="0"/>
              <a:t>12/11/2024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DC87-3091-A042-BD8D-8CE9DF99DD99}" type="slidenum">
              <a:rPr lang="es-ES" smtClean="0"/>
              <a:t>‹Nº›</a:t>
            </a:fld>
            <a:endParaRPr lang="es-ES"/>
          </a:p>
        </p:txBody>
      </p:sp>
    </p:spTree>
    <p:extLst>
      <p:ext uri="{BB962C8B-B14F-4D97-AF65-F5344CB8AC3E}">
        <p14:creationId xmlns:p14="http://schemas.microsoft.com/office/powerpoint/2010/main" val="33725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28B3B4-0174-3F8D-C052-A5B3B80BFDC4}"/>
              </a:ext>
            </a:extLst>
          </p:cNvPr>
          <p:cNvPicPr>
            <a:picLocks noChangeAspect="1"/>
          </p:cNvPicPr>
          <p:nvPr/>
        </p:nvPicPr>
        <p:blipFill>
          <a:blip r:embed="rId2"/>
          <a:stretch>
            <a:fillRect/>
          </a:stretch>
        </p:blipFill>
        <p:spPr>
          <a:xfrm>
            <a:off x="0" y="12700"/>
            <a:ext cx="9160996" cy="6845300"/>
          </a:xfrm>
          <a:prstGeom prst="rect">
            <a:avLst/>
          </a:prstGeom>
        </p:spPr>
      </p:pic>
      <p:sp>
        <p:nvSpPr>
          <p:cNvPr id="5" name="CuadroTexto 4">
            <a:extLst>
              <a:ext uri="{FF2B5EF4-FFF2-40B4-BE49-F238E27FC236}">
                <a16:creationId xmlns:a16="http://schemas.microsoft.com/office/drawing/2014/main" id="{4395B565-937A-87C2-8C3D-EA7F4793275F}"/>
              </a:ext>
            </a:extLst>
          </p:cNvPr>
          <p:cNvSpPr txBox="1"/>
          <p:nvPr/>
        </p:nvSpPr>
        <p:spPr>
          <a:xfrm>
            <a:off x="0" y="4722607"/>
            <a:ext cx="9144000" cy="1908215"/>
          </a:xfrm>
          <a:prstGeom prst="rect">
            <a:avLst/>
          </a:prstGeom>
          <a:noFill/>
        </p:spPr>
        <p:txBody>
          <a:bodyPr wrap="square" rtlCol="0">
            <a:spAutoFit/>
          </a:bodyPr>
          <a:lstStyle/>
          <a:p>
            <a:pPr algn="ctr"/>
            <a:r>
              <a:rPr lang="es-ES" sz="3200" dirty="0"/>
              <a:t>Aspectos conflictivos de los procedimientos tributarios: evolución de la jurisprudencia y doctrina </a:t>
            </a:r>
          </a:p>
          <a:p>
            <a:pPr algn="ctr"/>
            <a:endParaRPr lang="es-ES" dirty="0"/>
          </a:p>
          <a:p>
            <a:pPr algn="ctr"/>
            <a:r>
              <a:rPr lang="es-ES" dirty="0"/>
              <a:t>Joaquín Pérez Berengena</a:t>
            </a:r>
          </a:p>
          <a:p>
            <a:pPr algn="ctr"/>
            <a:r>
              <a:rPr lang="es-ES" dirty="0"/>
              <a:t>Presidente del TEAR de Andalucía.</a:t>
            </a:r>
          </a:p>
        </p:txBody>
      </p:sp>
    </p:spTree>
    <p:extLst>
      <p:ext uri="{BB962C8B-B14F-4D97-AF65-F5344CB8AC3E}">
        <p14:creationId xmlns:p14="http://schemas.microsoft.com/office/powerpoint/2010/main" val="1780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9. REVISIÓN: PRUEBAS APORTADAS EN REVISIÓN SUSTRAIDAS DEL CONOCIMIENTO DEL ÓRGANO DE APLICACIÓN.</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a:bodyPr>
          <a:lstStyle/>
          <a:p>
            <a:pPr algn="just"/>
            <a:r>
              <a:rPr lang="es-ES" sz="2000" dirty="0"/>
              <a:t>¿Puede el reclamante presentar ante los tribunales económico-administrativos pruebas que no aportó ante los órganos de gestión tributaria?</a:t>
            </a:r>
          </a:p>
          <a:p>
            <a:pPr lvl="1" algn="just"/>
            <a:r>
              <a:rPr lang="es-ES" sz="1600" dirty="0"/>
              <a:t>STS 10-09-2018. Rec. 1246-2017</a:t>
            </a:r>
          </a:p>
          <a:p>
            <a:pPr lvl="1" algn="just"/>
            <a:r>
              <a:rPr lang="es-ES" sz="1600" dirty="0"/>
              <a:t>STS 21-02-2019. Rec. 1985-2017</a:t>
            </a:r>
          </a:p>
          <a:p>
            <a:pPr algn="just"/>
            <a:endParaRPr lang="es-ES" sz="2000" dirty="0"/>
          </a:p>
          <a:p>
            <a:pPr algn="just"/>
            <a:r>
              <a:rPr lang="es-ES" sz="2000" dirty="0"/>
              <a:t>Consecuencias de esa falta de aportación: </a:t>
            </a:r>
          </a:p>
          <a:p>
            <a:pPr lvl="1" algn="just"/>
            <a:r>
              <a:rPr lang="es-ES" sz="1600" dirty="0"/>
              <a:t>STSJ Andalucía 03-10-2024 Rec. 0602-2021</a:t>
            </a:r>
          </a:p>
          <a:p>
            <a:pPr lvl="1" algn="just"/>
            <a:r>
              <a:rPr lang="es-ES" sz="1600" dirty="0"/>
              <a:t>STSJ Andalucía 09-10-2024 Rec. 0089-2022</a:t>
            </a:r>
          </a:p>
        </p:txBody>
      </p:sp>
    </p:spTree>
    <p:extLst>
      <p:ext uri="{BB962C8B-B14F-4D97-AF65-F5344CB8AC3E}">
        <p14:creationId xmlns:p14="http://schemas.microsoft.com/office/powerpoint/2010/main" val="36337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3"/>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10. EJECUCIONES DE FALLO: ESTIMACIONES POR RAZONES FORMALES Y POR RAZONES DE FONDO. </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a:bodyPr>
          <a:lstStyle/>
          <a:p>
            <a:endParaRPr lang="es-ES" sz="2000" dirty="0"/>
          </a:p>
          <a:p>
            <a:endParaRPr lang="es-ES" sz="2000" dirty="0"/>
          </a:p>
        </p:txBody>
      </p:sp>
      <p:graphicFrame>
        <p:nvGraphicFramePr>
          <p:cNvPr id="6" name="Object 5">
            <a:extLst>
              <a:ext uri="{FF2B5EF4-FFF2-40B4-BE49-F238E27FC236}">
                <a16:creationId xmlns:a16="http://schemas.microsoft.com/office/drawing/2014/main" id="{8F1AE142-DF69-42C4-B9B3-B8234538C218}"/>
              </a:ext>
            </a:extLst>
          </p:cNvPr>
          <p:cNvGraphicFramePr>
            <a:graphicFrameLocks noChangeAspect="1"/>
          </p:cNvGraphicFramePr>
          <p:nvPr/>
        </p:nvGraphicFramePr>
        <p:xfrm>
          <a:off x="1295400" y="2209800"/>
          <a:ext cx="7239000" cy="4038600"/>
        </p:xfrm>
        <a:graphic>
          <a:graphicData uri="http://schemas.openxmlformats.org/presentationml/2006/ole">
            <mc:AlternateContent xmlns:mc="http://schemas.openxmlformats.org/markup-compatibility/2006">
              <mc:Choice xmlns:v="urn:schemas-microsoft-com:vml" Requires="v">
                <p:oleObj spid="_x0000_s2051" name="Hoja de cálculo" r:id="rId4" imgW="9610200" imgH="3963960" progId="Excel.Sheet.8">
                  <p:embed/>
                </p:oleObj>
              </mc:Choice>
              <mc:Fallback>
                <p:oleObj name="Hoja de cálculo" r:id="rId4" imgW="9610200" imgH="3963960" progId="Excel.Sheet.8">
                  <p:embed/>
                  <p:pic>
                    <p:nvPicPr>
                      <p:cNvPr id="12293" name="Object 5">
                        <a:extLst>
                          <a:ext uri="{FF2B5EF4-FFF2-40B4-BE49-F238E27FC236}">
                            <a16:creationId xmlns:a16="http://schemas.microsoft.com/office/drawing/2014/main" id="{441E13BA-8780-4EE7-BC88-302966B00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09800"/>
                        <a:ext cx="723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02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11. LA DOCTRINA SOBRE EL LLAMADO “SEGUNDO TIRO”. </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fontScale="70000" lnSpcReduction="20000"/>
          </a:bodyPr>
          <a:lstStyle/>
          <a:p>
            <a:endParaRPr lang="es-ES" sz="2000" dirty="0"/>
          </a:p>
          <a:p>
            <a:r>
              <a:rPr lang="es-ES" sz="2000" b="1" dirty="0">
                <a:solidFill>
                  <a:schemeClr val="tx2">
                    <a:lumMod val="60000"/>
                    <a:lumOff val="40000"/>
                  </a:schemeClr>
                </a:solidFill>
              </a:rPr>
              <a:t>STS 03-04-2024. Rec. 8287-2022</a:t>
            </a:r>
          </a:p>
          <a:p>
            <a:endParaRPr lang="es-ES" sz="2000" b="1" dirty="0">
              <a:solidFill>
                <a:schemeClr val="tx2">
                  <a:lumMod val="60000"/>
                  <a:lumOff val="40000"/>
                </a:schemeClr>
              </a:solidFill>
            </a:endParaRPr>
          </a:p>
          <a:p>
            <a:r>
              <a:rPr lang="es-ES" sz="2000" b="1" dirty="0">
                <a:solidFill>
                  <a:schemeClr val="tx2">
                    <a:lumMod val="60000"/>
                    <a:lumOff val="40000"/>
                  </a:schemeClr>
                </a:solidFill>
              </a:rPr>
              <a:t>Cuestión: </a:t>
            </a:r>
          </a:p>
          <a:p>
            <a:pPr algn="just">
              <a:buFont typeface="+mj-lt"/>
              <a:buAutoNum type="arabicPeriod"/>
            </a:pPr>
            <a:r>
              <a:rPr lang="es-ES" sz="1600" dirty="0"/>
              <a:t>Determinar si la potestad que la jurisprudencia del Tribunal Supremo reconoce a la Administración tributaria para reiterar una liquidación tras una estimación total por razones sustantivas, permite rectificarlos errores cometidos en la primera liquidación tramitando un nuevo procedimiento de comprobación e investigación. </a:t>
            </a:r>
          </a:p>
          <a:p>
            <a:pPr algn="just">
              <a:buFont typeface="+mj-lt"/>
              <a:buAutoNum type="arabicPeriod"/>
            </a:pPr>
            <a:r>
              <a:rPr lang="es-ES" sz="1600" dirty="0"/>
              <a:t>Determinar si el principio de conservación de actos y trámites previsto en los artículos 51 de la Ley 39/2015 y 66.3 del RD 520/2005, resulta de aplicación cuando estos se adoptaron en un procedimiento viciado de nulidad desde su inicio y que resultaban ser la esencia de este.</a:t>
            </a:r>
          </a:p>
          <a:p>
            <a:pPr algn="just">
              <a:buFont typeface="+mj-lt"/>
              <a:buAutoNum type="arabicPeriod"/>
            </a:pPr>
            <a:r>
              <a:rPr lang="es-ES" sz="1600" dirty="0"/>
              <a:t>Determinar si la excepción jurisprudencial al reconocimiento de efecto </a:t>
            </a:r>
            <a:r>
              <a:rPr lang="es-ES" sz="1600" dirty="0" err="1"/>
              <a:t>interruptivo</a:t>
            </a:r>
            <a:r>
              <a:rPr lang="es-ES" sz="1600" dirty="0"/>
              <a:t> a la interposición de cualquier clase del artículo 68.1.b) LGT se debe aplicar también en supuestos en los que el contribuyente se ve obligado a recurrir sistemáticamente actos declarados improcedentes por razones sustantivas</a:t>
            </a:r>
          </a:p>
          <a:p>
            <a:endParaRPr lang="es-ES" sz="2300" b="1" dirty="0">
              <a:solidFill>
                <a:schemeClr val="tx2">
                  <a:lumMod val="60000"/>
                  <a:lumOff val="40000"/>
                </a:schemeClr>
              </a:solidFill>
            </a:endParaRPr>
          </a:p>
          <a:p>
            <a:r>
              <a:rPr lang="es-ES" sz="2300" b="1" dirty="0">
                <a:solidFill>
                  <a:schemeClr val="tx2">
                    <a:lumMod val="60000"/>
                    <a:lumOff val="40000"/>
                  </a:schemeClr>
                </a:solidFill>
              </a:rPr>
              <a:t>Respuesta. </a:t>
            </a:r>
          </a:p>
          <a:p>
            <a:pPr algn="just">
              <a:buFont typeface="+mj-lt"/>
              <a:buAutoNum type="arabicPeriod"/>
            </a:pPr>
            <a:r>
              <a:rPr lang="es-ES" sz="1500" dirty="0"/>
              <a:t>La potestad que la jurisprudencia del Tribunal Supremo reconoce a la Administración tributaria para reiterar una liquidación tras una estimación total por razones sustantivas, permite rectificar los errores cometidos en la primera liquidación tramitando un nuevo procedimiento de comprobación e investigación para dictar un nuevo acto ajustado a derecho mientras su potestad esté viva</a:t>
            </a:r>
          </a:p>
          <a:p>
            <a:pPr algn="just">
              <a:buFont typeface="+mj-lt"/>
              <a:buAutoNum type="arabicPeriod"/>
            </a:pPr>
            <a:r>
              <a:rPr lang="es-ES" sz="1500" dirty="0"/>
              <a:t>En el nuevo procedimiento que se inicie en aplicación de esa doctrina jurisprudencial, resulta de aplicación el principio de conservación de actos y trámites no afectados por la causa de anulación del acto anulado en el primer procedimiento, de acuerdo con el artículo 66.3 del RGRVA, que concreta en el ámbito tributario las previsiones generales del artículo 51 LPAC</a:t>
            </a:r>
          </a:p>
          <a:p>
            <a:pPr algn="just">
              <a:buFont typeface="+mj-lt"/>
              <a:buAutoNum type="arabicPeriod"/>
            </a:pPr>
            <a:r>
              <a:rPr lang="es-ES" sz="1500" dirty="0"/>
              <a:t>La excepción jurisprudencial al reconocimiento de efecto </a:t>
            </a:r>
            <a:r>
              <a:rPr lang="es-ES" sz="1500" dirty="0" err="1"/>
              <a:t>interruptivo</a:t>
            </a:r>
            <a:r>
              <a:rPr lang="es-ES" sz="1500" dirty="0"/>
              <a:t> a la interposición de reclamaciones o recursos de cualquier clase del artículo 68.1.b) LGT, en relación a la caducidad, no es trasladable a los supuestos de prescripción, dada su distinta naturaleza.</a:t>
            </a:r>
          </a:p>
          <a:p>
            <a:pPr algn="just"/>
            <a:endParaRPr lang="es-ES" sz="1600" dirty="0"/>
          </a:p>
          <a:p>
            <a:pPr lvl="1"/>
            <a:endParaRPr lang="es-ES" sz="1600" dirty="0"/>
          </a:p>
          <a:p>
            <a:pPr marL="457200" lvl="1" indent="0">
              <a:buNone/>
            </a:pPr>
            <a:endParaRPr lang="es-ES" sz="1600" dirty="0"/>
          </a:p>
          <a:p>
            <a:endParaRPr lang="es-ES" sz="2000" dirty="0"/>
          </a:p>
        </p:txBody>
      </p:sp>
    </p:spTree>
    <p:extLst>
      <p:ext uri="{BB962C8B-B14F-4D97-AF65-F5344CB8AC3E}">
        <p14:creationId xmlns:p14="http://schemas.microsoft.com/office/powerpoint/2010/main" val="264497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1. DEVOLUCIÓN DE INGRESOS INDEBIDOS Y DEVOLUCIÓN DERIVADA DE LA NORMATIVA DEL TRIBUTO: LOS INGRESOS INDEBIDOS SOBREVENIDOS.</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fontScale="92500"/>
          </a:bodyPr>
          <a:lstStyle/>
          <a:p>
            <a:r>
              <a:rPr lang="es-ES" sz="2000" b="1" dirty="0">
                <a:solidFill>
                  <a:schemeClr val="tx2">
                    <a:lumMod val="60000"/>
                    <a:lumOff val="40000"/>
                  </a:schemeClr>
                </a:solidFill>
              </a:rPr>
              <a:t>Devolución de ingresos derivados de la normativa del tributo</a:t>
            </a:r>
            <a:r>
              <a:rPr lang="es-ES" sz="2000" dirty="0"/>
              <a:t> (art. 31 LGT)</a:t>
            </a:r>
          </a:p>
          <a:p>
            <a:r>
              <a:rPr lang="es-ES" sz="2000" b="1" dirty="0">
                <a:solidFill>
                  <a:schemeClr val="tx2">
                    <a:lumMod val="60000"/>
                    <a:lumOff val="40000"/>
                  </a:schemeClr>
                </a:solidFill>
              </a:rPr>
              <a:t>Devolución de ingresos indebidos </a:t>
            </a:r>
            <a:r>
              <a:rPr lang="es-ES" sz="2000" dirty="0"/>
              <a:t>(art. 32 LGT).</a:t>
            </a:r>
          </a:p>
          <a:p>
            <a:r>
              <a:rPr lang="es-ES" sz="2000" dirty="0"/>
              <a:t>Un concepto jurisprudencial nuevo: los </a:t>
            </a:r>
            <a:r>
              <a:rPr lang="es-ES" sz="2000" b="1" dirty="0">
                <a:solidFill>
                  <a:schemeClr val="tx2">
                    <a:lumMod val="60000"/>
                    <a:lumOff val="40000"/>
                  </a:schemeClr>
                </a:solidFill>
              </a:rPr>
              <a:t>ingresos indebidos “sobrevenidos”</a:t>
            </a:r>
          </a:p>
          <a:p>
            <a:pPr lvl="1"/>
            <a:r>
              <a:rPr lang="es-ES" sz="1600" dirty="0"/>
              <a:t>STS 05-07-2015. Rec. 2304-2015</a:t>
            </a:r>
          </a:p>
          <a:p>
            <a:pPr lvl="1"/>
            <a:r>
              <a:rPr lang="es-ES" sz="1600" dirty="0"/>
              <a:t>STS 05-12-2018. Rec. 0129-2017</a:t>
            </a:r>
          </a:p>
          <a:p>
            <a:pPr lvl="1"/>
            <a:r>
              <a:rPr lang="es-ES" sz="1600" dirty="0"/>
              <a:t>STS 28-01-2021. Rec. 3010-2018</a:t>
            </a:r>
          </a:p>
          <a:p>
            <a:pPr lvl="1"/>
            <a:r>
              <a:rPr lang="es-ES" sz="1600" dirty="0"/>
              <a:t>STS 04-03-2021. Rec. 0789-2020</a:t>
            </a:r>
          </a:p>
          <a:p>
            <a:pPr lvl="1"/>
            <a:r>
              <a:rPr lang="es-ES" sz="1600" dirty="0"/>
              <a:t>STS 04-03-2021. Rec. 0809-2020</a:t>
            </a:r>
          </a:p>
          <a:p>
            <a:pPr lvl="1"/>
            <a:r>
              <a:rPr lang="es-ES" sz="1600" dirty="0"/>
              <a:t>STS 11-03-2021. Rec. 6647-2019</a:t>
            </a:r>
          </a:p>
          <a:p>
            <a:pPr lvl="1"/>
            <a:r>
              <a:rPr lang="es-ES" sz="1600" dirty="0"/>
              <a:t>STS 11-03-2021. Rec. 6978-2019</a:t>
            </a:r>
          </a:p>
          <a:p>
            <a:pPr lvl="1"/>
            <a:r>
              <a:rPr lang="es-ES" sz="1600" dirty="0"/>
              <a:t>STS 17-03-2021. Rec. 0585-2020 </a:t>
            </a:r>
          </a:p>
          <a:p>
            <a:pPr lvl="1"/>
            <a:r>
              <a:rPr lang="es-ES" sz="1600" dirty="0"/>
              <a:t>STS 04-03-2022. Rec. 2946-2020</a:t>
            </a:r>
          </a:p>
          <a:p>
            <a:pPr lvl="1"/>
            <a:r>
              <a:rPr lang="es-ES" sz="1600" dirty="0"/>
              <a:t>STS 01-09-2022. Rec. 1805-2020</a:t>
            </a:r>
          </a:p>
          <a:p>
            <a:pPr lvl="1"/>
            <a:r>
              <a:rPr lang="es-ES" sz="1600" dirty="0"/>
              <a:t>STS 31-05-2024. Rec. 7037-2022</a:t>
            </a:r>
            <a:endParaRPr lang="es-ES" sz="2000" dirty="0"/>
          </a:p>
        </p:txBody>
      </p:sp>
    </p:spTree>
    <p:extLst>
      <p:ext uri="{BB962C8B-B14F-4D97-AF65-F5344CB8AC3E}">
        <p14:creationId xmlns:p14="http://schemas.microsoft.com/office/powerpoint/2010/main" val="228330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2. DURACIÓN DE LOS PROCEDIMIENTOS: «DIES A QUO» MEDIANTE ACTUACIONES PREVIAS A SU INCOACIÓN FORMAL.</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fontScale="85000" lnSpcReduction="20000"/>
          </a:bodyPr>
          <a:lstStyle/>
          <a:p>
            <a:r>
              <a:rPr lang="es-ES" sz="2000" b="1" dirty="0">
                <a:solidFill>
                  <a:schemeClr val="tx2">
                    <a:lumMod val="60000"/>
                    <a:lumOff val="40000"/>
                  </a:schemeClr>
                </a:solidFill>
              </a:rPr>
              <a:t>Actuaciones previas dirigidas a la obtención de la autorización judicial de entrada en domicilios constitucionalmente protegidos.</a:t>
            </a:r>
          </a:p>
          <a:p>
            <a:pPr lvl="1"/>
            <a:r>
              <a:rPr lang="es-ES" sz="1600" dirty="0"/>
              <a:t>STS </a:t>
            </a:r>
            <a:r>
              <a:rPr lang="en-US" sz="1600" dirty="0"/>
              <a:t>07-07-2020. Rec. 0641-2018. </a:t>
            </a:r>
            <a:r>
              <a:rPr lang="en-US" sz="1600" dirty="0" err="1"/>
              <a:t>Jurisprudencia</a:t>
            </a:r>
            <a:r>
              <a:rPr lang="en-US" sz="1600" dirty="0"/>
              <a:t> posterior. Cambio </a:t>
            </a:r>
            <a:r>
              <a:rPr lang="en-US" sz="1600" dirty="0" err="1"/>
              <a:t>en</a:t>
            </a:r>
            <a:r>
              <a:rPr lang="en-US" sz="1600" dirty="0"/>
              <a:t> la </a:t>
            </a:r>
            <a:r>
              <a:rPr lang="en-US" sz="1600" dirty="0" err="1"/>
              <a:t>redacción</a:t>
            </a:r>
            <a:r>
              <a:rPr lang="en-US" sz="1600" dirty="0"/>
              <a:t> legal del </a:t>
            </a:r>
            <a:r>
              <a:rPr lang="en-US" sz="1600" dirty="0" err="1"/>
              <a:t>artículo</a:t>
            </a:r>
            <a:r>
              <a:rPr lang="en-US" sz="1600" dirty="0"/>
              <a:t> 113 LGT.</a:t>
            </a:r>
            <a:endParaRPr lang="es-ES" sz="1600" dirty="0"/>
          </a:p>
          <a:p>
            <a:r>
              <a:rPr lang="es-ES" sz="2000" b="1" dirty="0">
                <a:solidFill>
                  <a:schemeClr val="tx2">
                    <a:lumMod val="60000"/>
                    <a:lumOff val="40000"/>
                  </a:schemeClr>
                </a:solidFill>
              </a:rPr>
              <a:t>Actuaciones previas de obtención de información.</a:t>
            </a:r>
          </a:p>
          <a:p>
            <a:pPr lvl="1"/>
            <a:r>
              <a:rPr lang="es-ES" sz="1600" dirty="0"/>
              <a:t>STS 26-05-2014. Rec. 0016-2012</a:t>
            </a:r>
          </a:p>
          <a:p>
            <a:pPr lvl="1"/>
            <a:r>
              <a:rPr lang="es-ES" sz="1600" dirty="0"/>
              <a:t>STS 12-07-2017. Rec. 2616-2016. </a:t>
            </a:r>
          </a:p>
          <a:p>
            <a:pPr lvl="1"/>
            <a:r>
              <a:rPr lang="es-ES" sz="1600" dirty="0"/>
              <a:t>STS 27-02-2019. Rec. 1411-17. </a:t>
            </a:r>
          </a:p>
          <a:p>
            <a:pPr lvl="1"/>
            <a:r>
              <a:rPr lang="es-ES" sz="1600" dirty="0"/>
              <a:t>STS 08-04-2019. Rec. 4632-2017. </a:t>
            </a:r>
          </a:p>
          <a:p>
            <a:pPr lvl="1"/>
            <a:r>
              <a:rPr lang="es-ES" sz="1600" dirty="0"/>
              <a:t>STS 22-04-2019. Rec. 6513-2017. </a:t>
            </a:r>
          </a:p>
          <a:p>
            <a:pPr lvl="1"/>
            <a:r>
              <a:rPr lang="es-ES" sz="1600" dirty="0"/>
              <a:t>STS 30-09-2019. Rec. 4204-2017. </a:t>
            </a:r>
          </a:p>
          <a:p>
            <a:r>
              <a:rPr lang="es-ES" sz="2000" b="1" dirty="0">
                <a:solidFill>
                  <a:schemeClr val="tx2">
                    <a:lumMod val="60000"/>
                    <a:lumOff val="40000"/>
                  </a:schemeClr>
                </a:solidFill>
              </a:rPr>
              <a:t>Actuaciones previas de valoración</a:t>
            </a:r>
          </a:p>
          <a:p>
            <a:pPr lvl="1"/>
            <a:r>
              <a:rPr lang="es-ES" sz="1600" dirty="0"/>
              <a:t>STS 08-03-2023. Rec. 5810-2021</a:t>
            </a:r>
          </a:p>
          <a:p>
            <a:pPr lvl="2"/>
            <a:r>
              <a:rPr lang="fr-FR" sz="1200" dirty="0"/>
              <a:t>STS de 08/03/2023 (Rec. 5955/2021), </a:t>
            </a:r>
          </a:p>
          <a:p>
            <a:pPr lvl="2"/>
            <a:r>
              <a:rPr lang="fr-FR" sz="1200" dirty="0"/>
              <a:t>STS de 08/03/2023 (Rec. 5970/2021), </a:t>
            </a:r>
          </a:p>
          <a:p>
            <a:pPr lvl="2"/>
            <a:r>
              <a:rPr lang="fr-FR" sz="1200" dirty="0"/>
              <a:t>STS de 08/03/2023 (Rec. 5968/2021), </a:t>
            </a:r>
          </a:p>
          <a:p>
            <a:pPr lvl="2"/>
            <a:r>
              <a:rPr lang="fr-FR" sz="1200" dirty="0"/>
              <a:t>STS de 29/05/2023 (Rec. 6746/2021),</a:t>
            </a:r>
          </a:p>
          <a:p>
            <a:pPr lvl="2"/>
            <a:r>
              <a:rPr lang="fr-FR" sz="1200" dirty="0"/>
              <a:t>STS de 21/07/2023 (Rec. 7594/2021).</a:t>
            </a:r>
          </a:p>
          <a:p>
            <a:pPr lvl="2"/>
            <a:r>
              <a:rPr lang="fr-FR" sz="1200" dirty="0"/>
              <a:t>STS de 23/05/2018 (Rec. 0666/2017). </a:t>
            </a:r>
          </a:p>
          <a:p>
            <a:pPr lvl="1"/>
            <a:r>
              <a:rPr lang="es-ES" sz="1600" dirty="0"/>
              <a:t>STS 01-03-2024. Rec. 7146-2022. 		     </a:t>
            </a:r>
            <a:r>
              <a:rPr lang="es-ES" sz="1200" dirty="0"/>
              <a:t>RTEAC 29-05-2024. RG 01366/2022. RTEAC 29-04-2024 (RG 8769-2021)</a:t>
            </a:r>
          </a:p>
        </p:txBody>
      </p:sp>
      <p:sp>
        <p:nvSpPr>
          <p:cNvPr id="4" name="Flecha: a la derecha 3">
            <a:extLst>
              <a:ext uri="{FF2B5EF4-FFF2-40B4-BE49-F238E27FC236}">
                <a16:creationId xmlns:a16="http://schemas.microsoft.com/office/drawing/2014/main" id="{2D360F64-EDB3-4715-9660-326A1ABC1CB1}"/>
              </a:ext>
            </a:extLst>
          </p:cNvPr>
          <p:cNvSpPr/>
          <p:nvPr/>
        </p:nvSpPr>
        <p:spPr>
          <a:xfrm>
            <a:off x="3724275" y="5889417"/>
            <a:ext cx="571500" cy="787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052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3. CADUCIDAD DE LOS PROCEDIMIENTOS: DEBER DE DECLARARLA.</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a:bodyPr>
          <a:lstStyle/>
          <a:p>
            <a:r>
              <a:rPr lang="es-ES" sz="2000" b="1" dirty="0">
                <a:solidFill>
                  <a:schemeClr val="tx2">
                    <a:lumMod val="60000"/>
                    <a:lumOff val="40000"/>
                  </a:schemeClr>
                </a:solidFill>
              </a:rPr>
              <a:t>Evolución jurisprudencial:</a:t>
            </a:r>
          </a:p>
          <a:p>
            <a:endParaRPr lang="es-ES" sz="2000" b="1" dirty="0">
              <a:solidFill>
                <a:schemeClr val="tx2">
                  <a:lumMod val="60000"/>
                  <a:lumOff val="40000"/>
                </a:schemeClr>
              </a:solidFill>
            </a:endParaRPr>
          </a:p>
          <a:p>
            <a:pPr lvl="1"/>
            <a:r>
              <a:rPr lang="es-ES" sz="1600" dirty="0"/>
              <a:t>STS 26-09-2019. Rec. 1423-2017</a:t>
            </a:r>
          </a:p>
          <a:p>
            <a:pPr lvl="1"/>
            <a:r>
              <a:rPr lang="es-ES" sz="1600" dirty="0"/>
              <a:t>STS 10-07-2019. Rec. 2220-2017. </a:t>
            </a:r>
          </a:p>
          <a:p>
            <a:pPr lvl="1"/>
            <a:r>
              <a:rPr lang="es-ES" sz="1600" dirty="0"/>
              <a:t>STS 11-04-2023. Rec. 4566-2021.</a:t>
            </a:r>
          </a:p>
          <a:p>
            <a:pPr lvl="1"/>
            <a:r>
              <a:rPr lang="es-ES" sz="1600" dirty="0"/>
              <a:t>STS 21-04-2023. Rec. 4737-2021.</a:t>
            </a:r>
          </a:p>
          <a:p>
            <a:pPr lvl="1"/>
            <a:r>
              <a:rPr lang="es-ES" sz="1600" dirty="0"/>
              <a:t>STS 21-09-2023. Rec. 8101-2021.</a:t>
            </a:r>
          </a:p>
          <a:p>
            <a:pPr lvl="1"/>
            <a:r>
              <a:rPr lang="es-ES" sz="1600" dirty="0"/>
              <a:t>STS 29-09-2023. Rec. 8103-2021. </a:t>
            </a:r>
          </a:p>
          <a:p>
            <a:pPr lvl="1"/>
            <a:r>
              <a:rPr lang="es-ES" sz="1600" dirty="0"/>
              <a:t>STS 29-09-2023. Rec. 8100-2021. </a:t>
            </a:r>
          </a:p>
          <a:p>
            <a:pPr lvl="1"/>
            <a:r>
              <a:rPr lang="es-ES" sz="1600" dirty="0"/>
              <a:t>STS 21-09-2023. Rec. 8213-2021. </a:t>
            </a:r>
          </a:p>
          <a:p>
            <a:pPr lvl="1"/>
            <a:r>
              <a:rPr lang="es-ES" sz="1600" dirty="0"/>
              <a:t>ATS 24-04-2024. Rec. 5019-2023.pdf:</a:t>
            </a:r>
          </a:p>
          <a:p>
            <a:endParaRPr lang="es-ES" sz="2000" b="1" dirty="0">
              <a:solidFill>
                <a:schemeClr val="tx2">
                  <a:lumMod val="60000"/>
                  <a:lumOff val="40000"/>
                </a:schemeClr>
              </a:solidFill>
            </a:endParaRPr>
          </a:p>
        </p:txBody>
      </p:sp>
    </p:spTree>
    <p:extLst>
      <p:ext uri="{BB962C8B-B14F-4D97-AF65-F5344CB8AC3E}">
        <p14:creationId xmlns:p14="http://schemas.microsoft.com/office/powerpoint/2010/main" val="390819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4. MOMENTO EN QUE PROCEDE LA AMPLIACIÓN DEL ALCANCE.</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04349"/>
            <a:ext cx="8229600" cy="4112289"/>
          </a:xfrm>
        </p:spPr>
        <p:txBody>
          <a:bodyPr>
            <a:normAutofit lnSpcReduction="10000"/>
          </a:bodyPr>
          <a:lstStyle/>
          <a:p>
            <a:pPr algn="just"/>
            <a:r>
              <a:rPr lang="es-ES" sz="2000" dirty="0"/>
              <a:t>¿La AT puede ampliar el alcance de sus actuaciones comunicándolo únicamente "con carácter previo a la apertura del plazo de alegaciones" o, por el contrario, es asimismo pertinente y legalmente válido efectuar la ampliación del alcance comprobatorio de manera coetánea a la apertura del plazo de alegaciones? </a:t>
            </a:r>
          </a:p>
          <a:p>
            <a:endParaRPr lang="es-ES" sz="1500" dirty="0"/>
          </a:p>
          <a:p>
            <a:pPr lvl="1"/>
            <a:r>
              <a:rPr lang="es-ES" sz="1500" dirty="0"/>
              <a:t>STS 03-05-2022. Rec. 5101-2020. </a:t>
            </a:r>
          </a:p>
          <a:p>
            <a:pPr lvl="1"/>
            <a:r>
              <a:rPr lang="es-ES" sz="1500" dirty="0"/>
              <a:t>STS 05-12-2023, Rec. 6996-2022, se remite in toto a la anterior sentencia. STS 17-09-2024, Rec. 2763-2022 el Abogado del Estado se allana en un caso idéntico al la anterior sentencia. </a:t>
            </a:r>
          </a:p>
          <a:p>
            <a:pPr lvl="1"/>
            <a:r>
              <a:rPr lang="es-ES" sz="1500" dirty="0"/>
              <a:t>STS 30-09-2024, Rec. 4117-2023 reitera la doctrina jurisprudencial establecida por en las SSTS de 03-05-2022 (Rec. 5101/2020) y 05-12-2023 (Rec. 6996/2022),</a:t>
            </a:r>
          </a:p>
          <a:p>
            <a:pPr marL="457200" lvl="1" indent="0">
              <a:buNone/>
            </a:pPr>
            <a:endParaRPr lang="es-ES" sz="1500" dirty="0"/>
          </a:p>
          <a:p>
            <a:r>
              <a:rPr lang="es-ES" sz="2000" dirty="0"/>
              <a:t>Consecuencias del incumplimiento.</a:t>
            </a:r>
          </a:p>
          <a:p>
            <a:pPr lvl="1"/>
            <a:r>
              <a:rPr lang="es-ES" sz="1600" dirty="0"/>
              <a:t>STS 04-03-2021. Rec. 3906-2019: Cambio de postura del TEAC (RTEAC 22-09-2021)</a:t>
            </a:r>
          </a:p>
          <a:p>
            <a:pPr lvl="1"/>
            <a:r>
              <a:rPr lang="es-ES" sz="1600" dirty="0"/>
              <a:t>STS 03-05-2022. Rec. 5101-2020.</a:t>
            </a:r>
          </a:p>
          <a:p>
            <a:endParaRPr lang="es-ES" sz="2000" dirty="0"/>
          </a:p>
          <a:p>
            <a:pPr marL="0" indent="0">
              <a:buNone/>
            </a:pPr>
            <a:endParaRPr lang="es-ES" sz="2000" dirty="0"/>
          </a:p>
        </p:txBody>
      </p:sp>
    </p:spTree>
    <p:extLst>
      <p:ext uri="{BB962C8B-B14F-4D97-AF65-F5344CB8AC3E}">
        <p14:creationId xmlns:p14="http://schemas.microsoft.com/office/powerpoint/2010/main" val="65305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5. COMPROBACIÓN DE VALORES.</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fontScale="92500" lnSpcReduction="10000"/>
          </a:bodyPr>
          <a:lstStyle/>
          <a:p>
            <a:r>
              <a:rPr lang="es-ES" sz="2000" b="1" dirty="0">
                <a:solidFill>
                  <a:schemeClr val="tx2">
                    <a:lumMod val="60000"/>
                    <a:lumOff val="40000"/>
                  </a:schemeClr>
                </a:solidFill>
              </a:rPr>
              <a:t>Deber de motivar la incoación de una comprobación de valores</a:t>
            </a:r>
          </a:p>
          <a:p>
            <a:pPr lvl="1"/>
            <a:r>
              <a:rPr lang="es-ES" sz="1600" dirty="0"/>
              <a:t>STS 23-05-2018. Rec. 4202-2017.</a:t>
            </a:r>
          </a:p>
          <a:p>
            <a:pPr lvl="1"/>
            <a:r>
              <a:rPr lang="es-ES" sz="1600" dirty="0"/>
              <a:t>STS 23-05-2018. Rec. 1880-2017 </a:t>
            </a:r>
          </a:p>
          <a:p>
            <a:pPr lvl="1"/>
            <a:r>
              <a:rPr lang="es-ES" sz="1600" dirty="0"/>
              <a:t>STS 05-06-2018. Rec. 1881-2017</a:t>
            </a:r>
          </a:p>
          <a:p>
            <a:pPr lvl="1"/>
            <a:r>
              <a:rPr lang="es-ES" sz="1600" dirty="0"/>
              <a:t>STS 05-06-2018, Rec. 2867-2017</a:t>
            </a:r>
          </a:p>
          <a:p>
            <a:pPr lvl="1"/>
            <a:r>
              <a:rPr lang="es-ES" sz="1600" dirty="0"/>
              <a:t>STS 13-06-2018. Rec. 2232-2017 </a:t>
            </a:r>
          </a:p>
          <a:p>
            <a:pPr lvl="1"/>
            <a:r>
              <a:rPr lang="es-ES" sz="1600" dirty="0"/>
              <a:t>STS 23-01-2023. Rec. 1381-2021.</a:t>
            </a:r>
          </a:p>
          <a:p>
            <a:pPr lvl="1"/>
            <a:r>
              <a:rPr lang="es-ES" sz="1600" dirty="0"/>
              <a:t>STS 01-03-2024. Rec. 7146-2022. </a:t>
            </a:r>
          </a:p>
          <a:p>
            <a:pPr lvl="1"/>
            <a:r>
              <a:rPr lang="es-ES" sz="1600" dirty="0"/>
              <a:t>STSJ Andalucía 24-11-2023 Rec. 786/2020.</a:t>
            </a:r>
          </a:p>
          <a:p>
            <a:r>
              <a:rPr lang="es-ES" sz="2000" b="1" dirty="0">
                <a:solidFill>
                  <a:schemeClr val="accent5">
                    <a:lumMod val="75000"/>
                  </a:schemeClr>
                </a:solidFill>
              </a:rPr>
              <a:t>Ámbito de la comprobación de valores: extensión a la regla especial de </a:t>
            </a:r>
            <a:r>
              <a:rPr lang="es-ES" sz="2000" b="1" dirty="0" err="1">
                <a:solidFill>
                  <a:schemeClr val="accent5">
                    <a:lumMod val="75000"/>
                  </a:schemeClr>
                </a:solidFill>
              </a:rPr>
              <a:t>de</a:t>
            </a:r>
            <a:r>
              <a:rPr lang="es-ES" sz="2000" b="1" dirty="0">
                <a:solidFill>
                  <a:schemeClr val="accent5">
                    <a:lumMod val="75000"/>
                  </a:schemeClr>
                </a:solidFill>
              </a:rPr>
              <a:t> determinación del valor de transmisión en participaciones que no se negocian en mercados organizados (artículo 37.1.b) LIRPF).</a:t>
            </a:r>
          </a:p>
          <a:p>
            <a:pPr lvl="1"/>
            <a:r>
              <a:rPr lang="es-ES" sz="1600" dirty="0"/>
              <a:t>STS 23-05-2018. Rec. 4202-2017.</a:t>
            </a:r>
          </a:p>
          <a:p>
            <a:pPr lvl="1"/>
            <a:r>
              <a:rPr lang="es-ES" sz="1600" dirty="0"/>
              <a:t>STS 23-05-2018. Rec. 1880-2017 </a:t>
            </a:r>
          </a:p>
          <a:p>
            <a:pPr lvl="1"/>
            <a:r>
              <a:rPr lang="es-ES" sz="1600" dirty="0"/>
              <a:t>STS 27-06-2023. Rec. 7667-2021</a:t>
            </a:r>
          </a:p>
          <a:p>
            <a:endParaRPr lang="es-ES" sz="2000" dirty="0"/>
          </a:p>
          <a:p>
            <a:endParaRPr lang="es-ES" sz="2000" dirty="0"/>
          </a:p>
        </p:txBody>
      </p:sp>
    </p:spTree>
    <p:extLst>
      <p:ext uri="{BB962C8B-B14F-4D97-AF65-F5344CB8AC3E}">
        <p14:creationId xmlns:p14="http://schemas.microsoft.com/office/powerpoint/2010/main" val="291564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6. COMPROBACIONES LIMITADAS: EFECTOS PRECLUSIVOS DEL ARTÍCULO 140 DE LA LGT.</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40508"/>
            <a:ext cx="8229600" cy="4112289"/>
          </a:xfrm>
        </p:spPr>
        <p:txBody>
          <a:bodyPr>
            <a:normAutofit/>
          </a:bodyPr>
          <a:lstStyle/>
          <a:p>
            <a:r>
              <a:rPr lang="es-ES" sz="2000" b="1" dirty="0">
                <a:solidFill>
                  <a:schemeClr val="accent5">
                    <a:lumMod val="75000"/>
                  </a:schemeClr>
                </a:solidFill>
              </a:rPr>
              <a:t>Extensión de los efectos preclusivos de una resolución que pone fin a un procedimiento de comprobación limitada </a:t>
            </a:r>
            <a:r>
              <a:rPr lang="es-ES" sz="2000" dirty="0"/>
              <a:t>¿se ciñen a aquellos elementos tributarios sobre los que se haya pronunciado expresamente la Administración Tributaria o se extienden a cualquier otro elemento tributario comprobado aunque no haya sido regularizado de forma expresa?</a:t>
            </a:r>
          </a:p>
          <a:p>
            <a:pPr marL="0" indent="0">
              <a:buNone/>
            </a:pPr>
            <a:endParaRPr lang="es-ES" sz="2000" dirty="0"/>
          </a:p>
          <a:p>
            <a:pPr lvl="1"/>
            <a:r>
              <a:rPr lang="es-ES" sz="1600" dirty="0"/>
              <a:t>STS 16-10-2020. Rec. 3895-2018</a:t>
            </a:r>
          </a:p>
          <a:p>
            <a:pPr lvl="1"/>
            <a:r>
              <a:rPr lang="es-ES" sz="1600" dirty="0"/>
              <a:t>STS 26-11-2020. Rec. 1072-2019</a:t>
            </a:r>
          </a:p>
          <a:p>
            <a:pPr lvl="1"/>
            <a:r>
              <a:rPr lang="es-ES" sz="1600" dirty="0"/>
              <a:t>STS 28-09-2023. Rec. 8710-2021 </a:t>
            </a:r>
          </a:p>
        </p:txBody>
      </p:sp>
    </p:spTree>
    <p:extLst>
      <p:ext uri="{BB962C8B-B14F-4D97-AF65-F5344CB8AC3E}">
        <p14:creationId xmlns:p14="http://schemas.microsoft.com/office/powerpoint/2010/main" val="98407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7. SOLICITUDES DE RECTIFICACIÓN.</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fontScale="92500" lnSpcReduction="20000"/>
          </a:bodyPr>
          <a:lstStyle/>
          <a:p>
            <a:pPr marL="457200" indent="-457200">
              <a:buFont typeface="+mj-lt"/>
              <a:buAutoNum type="arabicPeriod"/>
            </a:pPr>
            <a:r>
              <a:rPr lang="es-ES" sz="2000" dirty="0"/>
              <a:t>Posibilidad de solicitar la rectificación de una autoliquidación </a:t>
            </a:r>
            <a:r>
              <a:rPr lang="es-ES" sz="2000" b="1" dirty="0">
                <a:solidFill>
                  <a:schemeClr val="tx2">
                    <a:lumMod val="60000"/>
                    <a:lumOff val="40000"/>
                  </a:schemeClr>
                </a:solidFill>
              </a:rPr>
              <a:t>durante el transcurso de una comprobación</a:t>
            </a:r>
            <a:r>
              <a:rPr lang="es-ES" sz="2000" dirty="0"/>
              <a:t> (del mismo concepto y período)</a:t>
            </a:r>
          </a:p>
          <a:p>
            <a:pPr marL="857250" lvl="1" indent="-457200"/>
            <a:r>
              <a:rPr lang="es-ES" sz="1600" dirty="0"/>
              <a:t>STS 01-04-2019. Rec. 5613-2017</a:t>
            </a:r>
          </a:p>
          <a:p>
            <a:pPr marL="457200" indent="-457200">
              <a:buFont typeface="+mj-lt"/>
              <a:buAutoNum type="arabicPeriod"/>
            </a:pPr>
            <a:r>
              <a:rPr lang="es-ES" sz="2000" dirty="0"/>
              <a:t>Posibilidad de reiterar una segunda solicitud de rectificación tras haber obtenido un</a:t>
            </a:r>
            <a:r>
              <a:rPr lang="es-ES" sz="2000" b="1" dirty="0">
                <a:solidFill>
                  <a:schemeClr val="tx2">
                    <a:lumMod val="60000"/>
                    <a:lumOff val="40000"/>
                  </a:schemeClr>
                </a:solidFill>
              </a:rPr>
              <a:t> pronunciamiento desestimatorio de una solicitud anterior</a:t>
            </a:r>
            <a:r>
              <a:rPr lang="es-ES" sz="2000" dirty="0"/>
              <a:t> (sobre el mismo concepto y período).</a:t>
            </a:r>
          </a:p>
          <a:p>
            <a:pPr marL="857250" lvl="1" indent="-457200"/>
            <a:r>
              <a:rPr lang="es-ES" sz="1600" dirty="0"/>
              <a:t>STS 04-02-2021. Rec. 3816-2019</a:t>
            </a:r>
          </a:p>
          <a:p>
            <a:pPr marL="457200" indent="-457200">
              <a:buFont typeface="+mj-lt"/>
              <a:buAutoNum type="arabicPeriod"/>
            </a:pPr>
            <a:r>
              <a:rPr lang="es-ES" sz="2000" dirty="0"/>
              <a:t>Posibilidad de reiterar una segunda solicitud de rectificación tras haber obtenido un </a:t>
            </a:r>
            <a:r>
              <a:rPr lang="es-ES" sz="2000" b="1" dirty="0">
                <a:solidFill>
                  <a:schemeClr val="tx2">
                    <a:lumMod val="60000"/>
                    <a:lumOff val="40000"/>
                  </a:schemeClr>
                </a:solidFill>
              </a:rPr>
              <a:t>pronunciamiento desestimatorio</a:t>
            </a:r>
            <a:r>
              <a:rPr lang="es-ES" sz="2000" dirty="0"/>
              <a:t> de una solicitud anterior </a:t>
            </a:r>
            <a:r>
              <a:rPr lang="es-ES" sz="2000" b="1" dirty="0">
                <a:solidFill>
                  <a:schemeClr val="tx2">
                    <a:lumMod val="60000"/>
                    <a:lumOff val="40000"/>
                  </a:schemeClr>
                </a:solidFill>
              </a:rPr>
              <a:t>confirmado en vía económico-administrativa</a:t>
            </a:r>
            <a:r>
              <a:rPr lang="es-ES" sz="2000" dirty="0"/>
              <a:t> (sobre el mismo concepto y período)</a:t>
            </a:r>
          </a:p>
          <a:p>
            <a:pPr marL="857250" lvl="1" indent="-457200"/>
            <a:r>
              <a:rPr lang="es-ES" sz="1600" dirty="0"/>
              <a:t>RTEAC 19-07-2024. RG. 1521/2024.</a:t>
            </a:r>
          </a:p>
          <a:p>
            <a:pPr marL="457200" indent="-457200">
              <a:buFont typeface="+mj-lt"/>
              <a:buAutoNum type="arabicPeriod"/>
            </a:pPr>
            <a:r>
              <a:rPr lang="es-ES" sz="2000" dirty="0"/>
              <a:t>Posibilidad de reiterar una segunda solicitud de rectificación tras haber obtenido un </a:t>
            </a:r>
            <a:r>
              <a:rPr lang="es-ES" sz="2000" b="1" dirty="0">
                <a:solidFill>
                  <a:schemeClr val="tx2">
                    <a:lumMod val="60000"/>
                    <a:lumOff val="40000"/>
                  </a:schemeClr>
                </a:solidFill>
              </a:rPr>
              <a:t>pronunciamiento estimatorio </a:t>
            </a:r>
            <a:r>
              <a:rPr lang="es-ES" sz="2000" dirty="0"/>
              <a:t>de una solicitud anterior (sobre el mismo concepto y período).</a:t>
            </a:r>
          </a:p>
          <a:p>
            <a:pPr marL="857250" lvl="1" indent="-457200"/>
            <a:r>
              <a:rPr lang="es-ES" sz="1600" dirty="0"/>
              <a:t>RTEAC 19-07-2024. RG. 652/2024</a:t>
            </a:r>
          </a:p>
          <a:p>
            <a:endParaRPr lang="es-ES" sz="2000" dirty="0"/>
          </a:p>
        </p:txBody>
      </p:sp>
    </p:spTree>
    <p:extLst>
      <p:ext uri="{BB962C8B-B14F-4D97-AF65-F5344CB8AC3E}">
        <p14:creationId xmlns:p14="http://schemas.microsoft.com/office/powerpoint/2010/main" val="416730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2" name="Título 1">
            <a:extLst>
              <a:ext uri="{FF2B5EF4-FFF2-40B4-BE49-F238E27FC236}">
                <a16:creationId xmlns:a16="http://schemas.microsoft.com/office/drawing/2014/main" id="{A0B74C88-1362-40C2-AD1F-7C541C64C36E}"/>
              </a:ext>
            </a:extLst>
          </p:cNvPr>
          <p:cNvSpPr>
            <a:spLocks noGrp="1"/>
          </p:cNvSpPr>
          <p:nvPr>
            <p:ph type="title"/>
          </p:nvPr>
        </p:nvSpPr>
        <p:spPr>
          <a:xfrm>
            <a:off x="457200" y="949911"/>
            <a:ext cx="8229600" cy="985421"/>
          </a:xfrm>
        </p:spPr>
        <p:txBody>
          <a:bodyPr>
            <a:normAutofit/>
          </a:bodyPr>
          <a:lstStyle/>
          <a:p>
            <a:pPr algn="l"/>
            <a:r>
              <a:rPr lang="es-ES" sz="2000" b="1" dirty="0"/>
              <a:t>8. FACULTADES DE LA INSPECCIÓN.</a:t>
            </a:r>
            <a:endParaRPr lang="es-ES" sz="2000" dirty="0"/>
          </a:p>
        </p:txBody>
      </p:sp>
      <p:sp>
        <p:nvSpPr>
          <p:cNvPr id="3" name="Marcador de contenido 2">
            <a:extLst>
              <a:ext uri="{FF2B5EF4-FFF2-40B4-BE49-F238E27FC236}">
                <a16:creationId xmlns:a16="http://schemas.microsoft.com/office/drawing/2014/main" id="{D918AFDF-6211-423A-B83E-B4C5950F566E}"/>
              </a:ext>
            </a:extLst>
          </p:cNvPr>
          <p:cNvSpPr>
            <a:spLocks noGrp="1"/>
          </p:cNvSpPr>
          <p:nvPr>
            <p:ph idx="1"/>
          </p:nvPr>
        </p:nvSpPr>
        <p:spPr>
          <a:xfrm>
            <a:off x="457200" y="2013874"/>
            <a:ext cx="8229600" cy="4112289"/>
          </a:xfrm>
        </p:spPr>
        <p:txBody>
          <a:bodyPr>
            <a:normAutofit/>
          </a:bodyPr>
          <a:lstStyle/>
          <a:p>
            <a:r>
              <a:rPr lang="es-ES" sz="2000" b="1" dirty="0">
                <a:solidFill>
                  <a:schemeClr val="tx2">
                    <a:lumMod val="60000"/>
                    <a:lumOff val="40000"/>
                  </a:schemeClr>
                </a:solidFill>
              </a:rPr>
              <a:t>Facultad de acceder a espacios privados, incluidos los domicilios constitucionalmente protegidos.</a:t>
            </a:r>
          </a:p>
          <a:p>
            <a:pPr lvl="1"/>
            <a:r>
              <a:rPr lang="es-ES" sz="1600" dirty="0"/>
              <a:t>STS 26-06-2023 Rec. 2554-2022 (entre otras)</a:t>
            </a:r>
          </a:p>
          <a:p>
            <a:endParaRPr lang="es-ES" sz="2000" dirty="0"/>
          </a:p>
          <a:p>
            <a:r>
              <a:rPr lang="es-ES" sz="2000" b="1" dirty="0">
                <a:solidFill>
                  <a:schemeClr val="tx2">
                    <a:lumMod val="60000"/>
                    <a:lumOff val="40000"/>
                  </a:schemeClr>
                </a:solidFill>
              </a:rPr>
              <a:t>Facultad de exigir la comparecencia del interesado</a:t>
            </a:r>
          </a:p>
          <a:p>
            <a:pPr lvl="1"/>
            <a:r>
              <a:rPr lang="es-ES" sz="1600" dirty="0"/>
              <a:t>STS 08-04-2024 Rec. 9079-2022</a:t>
            </a:r>
          </a:p>
          <a:p>
            <a:pPr marL="0" indent="0">
              <a:buNone/>
            </a:pPr>
            <a:endParaRPr lang="es-ES" sz="2000" dirty="0"/>
          </a:p>
          <a:p>
            <a:r>
              <a:rPr lang="es-ES" sz="2000" b="1" dirty="0">
                <a:solidFill>
                  <a:schemeClr val="tx2">
                    <a:lumMod val="60000"/>
                    <a:lumOff val="40000"/>
                  </a:schemeClr>
                </a:solidFill>
              </a:rPr>
              <a:t>Precintos de cajas de seguridad</a:t>
            </a:r>
          </a:p>
          <a:p>
            <a:pPr lvl="1"/>
            <a:r>
              <a:rPr lang="es-ES" sz="1600" dirty="0"/>
              <a:t>STS 01-03-2024 Rec. 0323-2023</a:t>
            </a:r>
          </a:p>
          <a:p>
            <a:endParaRPr lang="es-ES" sz="2000" dirty="0"/>
          </a:p>
        </p:txBody>
      </p:sp>
    </p:spTree>
    <p:extLst>
      <p:ext uri="{BB962C8B-B14F-4D97-AF65-F5344CB8AC3E}">
        <p14:creationId xmlns:p14="http://schemas.microsoft.com/office/powerpoint/2010/main" val="32287247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5216</TotalTime>
  <Words>1370</Words>
  <Application>Microsoft Office PowerPoint</Application>
  <PresentationFormat>Presentación en pantalla (4:3)</PresentationFormat>
  <Paragraphs>122</Paragraphs>
  <Slides>12</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6" baseType="lpstr">
      <vt:lpstr>Arial</vt:lpstr>
      <vt:lpstr>Calibri</vt:lpstr>
      <vt:lpstr>Tema de Office</vt:lpstr>
      <vt:lpstr>Hoja de cálculo de Microsoft Excel</vt:lpstr>
      <vt:lpstr>Presentación de PowerPoint</vt:lpstr>
      <vt:lpstr>1. DEVOLUCIÓN DE INGRESOS INDEBIDOS Y DEVOLUCIÓN DERIVADA DE LA NORMATIVA DEL TRIBUTO: LOS INGRESOS INDEBIDOS SOBREVENIDOS.</vt:lpstr>
      <vt:lpstr>2. DURACIÓN DE LOS PROCEDIMIENTOS: «DIES A QUO» MEDIANTE ACTUACIONES PREVIAS A SU INCOACIÓN FORMAL.</vt:lpstr>
      <vt:lpstr>3. CADUCIDAD DE LOS PROCEDIMIENTOS: DEBER DE DECLARARLA.</vt:lpstr>
      <vt:lpstr>4. MOMENTO EN QUE PROCEDE LA AMPLIACIÓN DEL ALCANCE.</vt:lpstr>
      <vt:lpstr>5. COMPROBACIÓN DE VALORES.</vt:lpstr>
      <vt:lpstr>6. COMPROBACIONES LIMITADAS: EFECTOS PRECLUSIVOS DEL ARTÍCULO 140 DE LA LGT.</vt:lpstr>
      <vt:lpstr>7. SOLICITUDES DE RECTIFICACIÓN.</vt:lpstr>
      <vt:lpstr>8. FACULTADES DE LA INSPECCIÓN.</vt:lpstr>
      <vt:lpstr>9. REVISIÓN: PRUEBAS APORTADAS EN REVISIÓN SUSTRAIDAS DEL CONOCIMIENTO DEL ÓRGANO DE APLICACIÓN.</vt:lpstr>
      <vt:lpstr>10. EJECUCIONES DE FALLO: ESTIMACIONES POR RAZONES FORMALES Y POR RAZONES DE FONDO. </vt:lpstr>
      <vt:lpstr>11. LA DOCTRINA SOBRE EL LLAMADO “SEGUNDO TIRO”. </vt:lpstr>
    </vt:vector>
  </TitlesOfParts>
  <Company>d0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chus imac</dc:creator>
  <cp:lastModifiedBy>JOAQUIN PÉREZ BERENGENA</cp:lastModifiedBy>
  <cp:revision>31</cp:revision>
  <dcterms:created xsi:type="dcterms:W3CDTF">2017-02-14T11:25:10Z</dcterms:created>
  <dcterms:modified xsi:type="dcterms:W3CDTF">2024-11-12T13:58:36Z</dcterms:modified>
</cp:coreProperties>
</file>