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 id="2147483696" r:id="rId5"/>
    <p:sldMasterId id="2147483709" r:id="rId6"/>
  </p:sldMasterIdLst>
  <p:notesMasterIdLst>
    <p:notesMasterId r:id="rId64"/>
  </p:notesMasterIdLst>
  <p:sldIdLst>
    <p:sldId id="256" r:id="rId7"/>
    <p:sldId id="257" r:id="rId8"/>
    <p:sldId id="259" r:id="rId9"/>
    <p:sldId id="260" r:id="rId10"/>
    <p:sldId id="261" r:id="rId11"/>
    <p:sldId id="263" r:id="rId12"/>
    <p:sldId id="266" r:id="rId13"/>
    <p:sldId id="318" r:id="rId14"/>
    <p:sldId id="262" r:id="rId15"/>
    <p:sldId id="267" r:id="rId16"/>
    <p:sldId id="268" r:id="rId17"/>
    <p:sldId id="272"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274" r:id="rId57"/>
    <p:sldId id="275" r:id="rId58"/>
    <p:sldId id="276" r:id="rId59"/>
    <p:sldId id="277" r:id="rId60"/>
    <p:sldId id="278" r:id="rId61"/>
    <p:sldId id="279" r:id="rId62"/>
    <p:sldId id="269" r:id="rId63"/>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0777" autoAdjust="0"/>
  </p:normalViewPr>
  <p:slideViewPr>
    <p:cSldViewPr snapToGrid="0" snapToObjects="1">
      <p:cViewPr varScale="1">
        <p:scale>
          <a:sx n="87" d="100"/>
          <a:sy n="87" d="100"/>
        </p:scale>
        <p:origin x="-45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7AE436-D71A-4A70-93D0-0A4CEED6A2DA}" type="datetimeFigureOut">
              <a:rPr lang="es-ES" smtClean="0"/>
              <a:t>11/11/2024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0AD91B-3F52-4FF8-91F5-9587193F0937}" type="slidenum">
              <a:rPr lang="es-ES" smtClean="0"/>
              <a:t>‹Nº›</a:t>
            </a:fld>
            <a:endParaRPr lang="es-ES"/>
          </a:p>
        </p:txBody>
      </p:sp>
    </p:spTree>
    <p:extLst>
      <p:ext uri="{BB962C8B-B14F-4D97-AF65-F5344CB8AC3E}">
        <p14:creationId xmlns:p14="http://schemas.microsoft.com/office/powerpoint/2010/main" val="2159492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2355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E11CAE0-4A3A-4B5B-B057-F0D0654278F9}" type="slidenum">
              <a:rPr lang="es-ES" altLang="es-ES"/>
              <a:pPr/>
              <a:t>3</a:t>
            </a:fld>
            <a:endParaRPr lang="es-ES" alt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310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314B06AE-4E26-4078-82D0-D68A59BF18B2}" type="slidenum">
              <a:rPr lang="es-ES" altLang="es-ES">
                <a:solidFill>
                  <a:prstClr val="black"/>
                </a:solidFill>
              </a:rPr>
              <a:pPr/>
              <a:t>12</a:t>
            </a:fld>
            <a:endParaRPr lang="es-ES" altLang="es-E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321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901E985-44C9-4E4A-9D4D-171B377D4FB7}" type="slidenum">
              <a:rPr lang="es-ES" altLang="es-ES">
                <a:solidFill>
                  <a:prstClr val="black"/>
                </a:solidFill>
              </a:rPr>
              <a:pPr/>
              <a:t>13</a:t>
            </a:fld>
            <a:endParaRPr lang="es-ES" altLang="es-E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3312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8681C385-CDA0-4671-A2D0-1B9A4087D322}" type="slidenum">
              <a:rPr lang="es-ES" altLang="es-ES">
                <a:solidFill>
                  <a:prstClr val="black"/>
                </a:solidFill>
              </a:rPr>
              <a:pPr/>
              <a:t>14</a:t>
            </a:fld>
            <a:endParaRPr lang="es-ES" altLang="es-E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341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A57B4743-1F9B-4C75-9998-29439A84E3DE}" type="slidenum">
              <a:rPr lang="es-ES" altLang="es-ES">
                <a:solidFill>
                  <a:prstClr val="black"/>
                </a:solidFill>
              </a:rPr>
              <a:pPr/>
              <a:t>15</a:t>
            </a:fld>
            <a:endParaRPr lang="es-ES" altLang="es-E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3517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EA5D354E-EFC1-4946-A89C-51D54EAA598E}" type="slidenum">
              <a:rPr lang="es-ES" altLang="es-ES">
                <a:solidFill>
                  <a:prstClr val="black"/>
                </a:solidFill>
              </a:rPr>
              <a:pPr/>
              <a:t>16</a:t>
            </a:fld>
            <a:endParaRPr lang="es-ES" altLang="es-E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3619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58737A6-C9EC-429E-BD5D-953393A465A2}" type="slidenum">
              <a:rPr lang="es-ES" altLang="es-ES">
                <a:solidFill>
                  <a:prstClr val="black"/>
                </a:solidFill>
              </a:rPr>
              <a:pPr/>
              <a:t>17</a:t>
            </a:fld>
            <a:endParaRPr lang="es-ES" altLang="es-E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3722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6C659BCF-DC5B-4F51-AB38-467393570D6F}" type="slidenum">
              <a:rPr lang="es-ES" altLang="es-ES">
                <a:solidFill>
                  <a:prstClr val="black"/>
                </a:solidFill>
              </a:rPr>
              <a:pPr/>
              <a:t>18</a:t>
            </a:fld>
            <a:endParaRPr lang="es-ES" altLang="es-E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3824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E0D0AFD9-D3D5-471A-84D0-1CF4D26BB709}" type="slidenum">
              <a:rPr lang="es-ES" altLang="es-ES">
                <a:solidFill>
                  <a:prstClr val="black"/>
                </a:solidFill>
              </a:rPr>
              <a:pPr/>
              <a:t>19</a:t>
            </a:fld>
            <a:endParaRPr lang="es-ES" altLang="es-E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3926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1CA6DEC4-EABF-4050-90DC-131CD8ABC0D6}" type="slidenum">
              <a:rPr lang="es-ES" altLang="es-ES">
                <a:solidFill>
                  <a:prstClr val="black"/>
                </a:solidFill>
              </a:rPr>
              <a:pPr/>
              <a:t>20</a:t>
            </a:fld>
            <a:endParaRPr lang="es-ES" altLang="es-E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4029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63500595-C6CF-45A0-8183-C1ED7BFBA322}" type="slidenum">
              <a:rPr lang="es-ES" altLang="es-ES">
                <a:solidFill>
                  <a:prstClr val="black"/>
                </a:solidFill>
              </a:rPr>
              <a:pPr/>
              <a:t>21</a:t>
            </a:fld>
            <a:endParaRPr lang="es-ES" altLang="es-E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256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A43072F-2996-411B-A68B-F4294C6C82C9}" type="slidenum">
              <a:rPr lang="es-ES" altLang="es-ES"/>
              <a:pPr/>
              <a:t>4</a:t>
            </a:fld>
            <a:endParaRPr lang="es-ES" alt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4131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13538EC-618A-474C-81C4-05C50DA9B49C}" type="slidenum">
              <a:rPr lang="es-ES" altLang="es-ES">
                <a:solidFill>
                  <a:prstClr val="black"/>
                </a:solidFill>
              </a:rPr>
              <a:pPr/>
              <a:t>22</a:t>
            </a:fld>
            <a:endParaRPr lang="es-ES" altLang="es-E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423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73DF54B-1062-4C06-BEB4-506EF67A2559}" type="slidenum">
              <a:rPr lang="es-ES" altLang="es-ES">
                <a:solidFill>
                  <a:prstClr val="black"/>
                </a:solidFill>
              </a:rPr>
              <a:pPr/>
              <a:t>23</a:t>
            </a:fld>
            <a:endParaRPr lang="es-ES" altLang="es-E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4336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DD417F70-E667-4AAD-8619-4B3E16D63F99}" type="slidenum">
              <a:rPr lang="es-ES" altLang="es-ES">
                <a:solidFill>
                  <a:prstClr val="black"/>
                </a:solidFill>
              </a:rPr>
              <a:pPr/>
              <a:t>24</a:t>
            </a:fld>
            <a:endParaRPr lang="es-ES" altLang="es-E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443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6634FCEA-37EA-4FD2-B8D4-1552231625F4}" type="slidenum">
              <a:rPr lang="es-ES" altLang="es-ES">
                <a:solidFill>
                  <a:prstClr val="black"/>
                </a:solidFill>
              </a:rPr>
              <a:pPr/>
              <a:t>25</a:t>
            </a:fld>
            <a:endParaRPr lang="es-ES" altLang="es-E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4541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00BBABBC-CAF0-488F-BFF7-B97781A22EC9}" type="slidenum">
              <a:rPr lang="es-ES" altLang="es-ES">
                <a:solidFill>
                  <a:prstClr val="black"/>
                </a:solidFill>
              </a:rPr>
              <a:pPr/>
              <a:t>26</a:t>
            </a:fld>
            <a:endParaRPr lang="es-ES" altLang="es-E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46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45797DF2-8E8D-4398-BD14-4BC47CA50048}" type="slidenum">
              <a:rPr lang="es-ES" altLang="es-ES">
                <a:solidFill>
                  <a:srgbClr val="000000"/>
                </a:solidFill>
              </a:rPr>
              <a:pPr/>
              <a:t>27</a:t>
            </a:fld>
            <a:endParaRPr lang="es-ES" altLang="es-ES">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4746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262388F-9A3C-4C3B-A0D2-4A9107571EF5}" type="slidenum">
              <a:rPr lang="es-ES" altLang="es-ES">
                <a:solidFill>
                  <a:prstClr val="black"/>
                </a:solidFill>
              </a:rPr>
              <a:pPr/>
              <a:t>29</a:t>
            </a:fld>
            <a:endParaRPr lang="es-ES" altLang="es-E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smtClean="0"/>
              <a:t>OJO: porque en caso de venta ( si se levanta le regimen FEAC) por parte de la holding de las participaciones recibidas en la aportación o canje, el valor de mercado no solo serían los dividendos sino el valor de mercado de la empresa, es decir PN mas las plusvalías tacitas que puedan existir en el momento de la aportación y ello en aplicación del art. 37,1,d) LIRPF.</a:t>
            </a:r>
          </a:p>
          <a:p>
            <a:pPr eaLnBrk="1" hangingPunct="1">
              <a:spcBef>
                <a:spcPct val="0"/>
              </a:spcBef>
            </a:pPr>
            <a:endParaRPr lang="es-ES" altLang="es-ES" smtClean="0"/>
          </a:p>
        </p:txBody>
      </p:sp>
      <p:sp>
        <p:nvSpPr>
          <p:cNvPr id="14848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305D7EC-52C6-46EC-9514-DC6A5034F4F9}" type="slidenum">
              <a:rPr lang="es-ES" altLang="es-ES">
                <a:solidFill>
                  <a:prstClr val="black"/>
                </a:solidFill>
              </a:rPr>
              <a:pPr/>
              <a:t>30</a:t>
            </a:fld>
            <a:endParaRPr lang="es-ES" altLang="es-E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4950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F82B6F39-B909-4DA6-8E96-2D97EE7A3876}" type="slidenum">
              <a:rPr lang="es-ES" altLang="es-ES">
                <a:solidFill>
                  <a:prstClr val="black"/>
                </a:solidFill>
              </a:rPr>
              <a:pPr/>
              <a:t>31</a:t>
            </a:fld>
            <a:endParaRPr lang="es-ES" altLang="es-E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5053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0BD7AA54-A82F-46D0-97DD-F47DB4540AEB}" type="slidenum">
              <a:rPr lang="es-ES" altLang="es-ES">
                <a:solidFill>
                  <a:prstClr val="black"/>
                </a:solidFill>
              </a:rPr>
              <a:pPr/>
              <a:t>32</a:t>
            </a:fld>
            <a:endParaRPr lang="es-ES" altLang="es-E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276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F3492D6D-3B74-46AF-A446-E2AF4AAD29EF}" type="slidenum">
              <a:rPr lang="es-ES" altLang="es-ES"/>
              <a:pPr/>
              <a:t>5</a:t>
            </a:fld>
            <a:endParaRPr lang="es-ES" alt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151556" name="3 Marcador de número de diapositiva"/>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9A2556C-C70F-4ADE-992A-A3EF86CAC92E}" type="slidenum">
              <a:rPr lang="es-ES" altLang="es-ES">
                <a:solidFill>
                  <a:prstClr val="black"/>
                </a:solidFill>
              </a:rPr>
              <a:pPr/>
              <a:t>33</a:t>
            </a:fld>
            <a:endParaRPr lang="es-ES" altLang="es-ES">
              <a:solidFill>
                <a:prstClr val="black"/>
              </a:solidFill>
            </a:endParaRPr>
          </a:p>
        </p:txBody>
      </p:sp>
    </p:spTree>
    <p:extLst>
      <p:ext uri="{BB962C8B-B14F-4D97-AF65-F5344CB8AC3E}">
        <p14:creationId xmlns:p14="http://schemas.microsoft.com/office/powerpoint/2010/main" val="2475988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152580" name="3 Marcador de número de diapositiva"/>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AB33B31A-196B-404F-B6E9-DC4FDEBEA4E7}" type="slidenum">
              <a:rPr lang="es-ES" altLang="es-ES">
                <a:solidFill>
                  <a:prstClr val="black"/>
                </a:solidFill>
              </a:rPr>
              <a:pPr/>
              <a:t>34</a:t>
            </a:fld>
            <a:endParaRPr lang="es-ES" altLang="es-ES">
              <a:solidFill>
                <a:prstClr val="black"/>
              </a:solidFill>
            </a:endParaRPr>
          </a:p>
        </p:txBody>
      </p:sp>
    </p:spTree>
    <p:extLst>
      <p:ext uri="{BB962C8B-B14F-4D97-AF65-F5344CB8AC3E}">
        <p14:creationId xmlns:p14="http://schemas.microsoft.com/office/powerpoint/2010/main" val="3261308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153604" name="3 Marcador de número de diapositiva"/>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B9BFB744-7EBA-49D6-95B2-8EF222040589}" type="slidenum">
              <a:rPr lang="es-ES" altLang="es-ES">
                <a:solidFill>
                  <a:prstClr val="black"/>
                </a:solidFill>
              </a:rPr>
              <a:pPr/>
              <a:t>35</a:t>
            </a:fld>
            <a:endParaRPr lang="es-ES" altLang="es-ES">
              <a:solidFill>
                <a:prstClr val="black"/>
              </a:solidFill>
            </a:endParaRPr>
          </a:p>
        </p:txBody>
      </p:sp>
    </p:spTree>
    <p:extLst>
      <p:ext uri="{BB962C8B-B14F-4D97-AF65-F5344CB8AC3E}">
        <p14:creationId xmlns:p14="http://schemas.microsoft.com/office/powerpoint/2010/main" val="24437192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154628" name="3 Marcador de número de diapositiva"/>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EFB0E61-0973-452F-BA1E-02ED928A1710}" type="slidenum">
              <a:rPr lang="es-ES" altLang="es-ES">
                <a:solidFill>
                  <a:prstClr val="black"/>
                </a:solidFill>
              </a:rPr>
              <a:pPr/>
              <a:t>36</a:t>
            </a:fld>
            <a:endParaRPr lang="es-ES" altLang="es-ES">
              <a:solidFill>
                <a:prstClr val="black"/>
              </a:solidFill>
            </a:endParaRPr>
          </a:p>
        </p:txBody>
      </p:sp>
    </p:spTree>
    <p:extLst>
      <p:ext uri="{BB962C8B-B14F-4D97-AF65-F5344CB8AC3E}">
        <p14:creationId xmlns:p14="http://schemas.microsoft.com/office/powerpoint/2010/main" val="7883860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154628" name="3 Marcador de número de diapositiva"/>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EFB0E61-0973-452F-BA1E-02ED928A1710}" type="slidenum">
              <a:rPr lang="es-ES" altLang="es-ES">
                <a:solidFill>
                  <a:prstClr val="black"/>
                </a:solidFill>
              </a:rPr>
              <a:pPr/>
              <a:t>37</a:t>
            </a:fld>
            <a:endParaRPr lang="es-ES" altLang="es-ES">
              <a:solidFill>
                <a:prstClr val="black"/>
              </a:solidFill>
            </a:endParaRPr>
          </a:p>
        </p:txBody>
      </p:sp>
    </p:spTree>
    <p:extLst>
      <p:ext uri="{BB962C8B-B14F-4D97-AF65-F5344CB8AC3E}">
        <p14:creationId xmlns:p14="http://schemas.microsoft.com/office/powerpoint/2010/main" val="42549370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154628" name="3 Marcador de número de diapositiva"/>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EFB0E61-0973-452F-BA1E-02ED928A1710}" type="slidenum">
              <a:rPr lang="es-ES" altLang="es-ES">
                <a:solidFill>
                  <a:prstClr val="black"/>
                </a:solidFill>
              </a:rPr>
              <a:pPr/>
              <a:t>38</a:t>
            </a:fld>
            <a:endParaRPr lang="es-ES" altLang="es-ES">
              <a:solidFill>
                <a:prstClr val="black"/>
              </a:solidFill>
            </a:endParaRPr>
          </a:p>
        </p:txBody>
      </p:sp>
    </p:spTree>
    <p:extLst>
      <p:ext uri="{BB962C8B-B14F-4D97-AF65-F5344CB8AC3E}">
        <p14:creationId xmlns:p14="http://schemas.microsoft.com/office/powerpoint/2010/main" val="12857189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154628" name="3 Marcador de número de diapositiva"/>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EFB0E61-0973-452F-BA1E-02ED928A1710}" type="slidenum">
              <a:rPr lang="es-ES" altLang="es-ES">
                <a:solidFill>
                  <a:prstClr val="black"/>
                </a:solidFill>
              </a:rPr>
              <a:pPr/>
              <a:t>39</a:t>
            </a:fld>
            <a:endParaRPr lang="es-ES" altLang="es-ES">
              <a:solidFill>
                <a:prstClr val="black"/>
              </a:solidFill>
            </a:endParaRPr>
          </a:p>
        </p:txBody>
      </p:sp>
    </p:spTree>
    <p:extLst>
      <p:ext uri="{BB962C8B-B14F-4D97-AF65-F5344CB8AC3E}">
        <p14:creationId xmlns:p14="http://schemas.microsoft.com/office/powerpoint/2010/main" val="12857189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154628" name="3 Marcador de número de diapositiva"/>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EFB0E61-0973-452F-BA1E-02ED928A1710}" type="slidenum">
              <a:rPr lang="es-ES" altLang="es-ES">
                <a:solidFill>
                  <a:prstClr val="black"/>
                </a:solidFill>
              </a:rPr>
              <a:pPr/>
              <a:t>40</a:t>
            </a:fld>
            <a:endParaRPr lang="es-ES" altLang="es-ES">
              <a:solidFill>
                <a:prstClr val="black"/>
              </a:solidFill>
            </a:endParaRPr>
          </a:p>
        </p:txBody>
      </p:sp>
    </p:spTree>
    <p:extLst>
      <p:ext uri="{BB962C8B-B14F-4D97-AF65-F5344CB8AC3E}">
        <p14:creationId xmlns:p14="http://schemas.microsoft.com/office/powerpoint/2010/main" val="12857189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154628" name="3 Marcador de número de diapositiva"/>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EFB0E61-0973-452F-BA1E-02ED928A1710}" type="slidenum">
              <a:rPr lang="es-ES" altLang="es-ES">
                <a:solidFill>
                  <a:prstClr val="black"/>
                </a:solidFill>
              </a:rPr>
              <a:pPr/>
              <a:t>41</a:t>
            </a:fld>
            <a:endParaRPr lang="es-ES" altLang="es-ES">
              <a:solidFill>
                <a:prstClr val="black"/>
              </a:solidFill>
            </a:endParaRPr>
          </a:p>
        </p:txBody>
      </p:sp>
    </p:spTree>
    <p:extLst>
      <p:ext uri="{BB962C8B-B14F-4D97-AF65-F5344CB8AC3E}">
        <p14:creationId xmlns:p14="http://schemas.microsoft.com/office/powerpoint/2010/main" val="12857189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155652" name="3 Marcador de número de diapositiva"/>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B7431A3-BE2D-4F4D-8EE8-3D2A446A4B7E}" type="slidenum">
              <a:rPr lang="es-ES" altLang="es-ES">
                <a:solidFill>
                  <a:prstClr val="black"/>
                </a:solidFill>
              </a:rPr>
              <a:pPr/>
              <a:t>42</a:t>
            </a:fld>
            <a:endParaRPr lang="es-ES" altLang="es-ES">
              <a:solidFill>
                <a:prstClr val="black"/>
              </a:solidFill>
            </a:endParaRPr>
          </a:p>
        </p:txBody>
      </p:sp>
    </p:spTree>
    <p:extLst>
      <p:ext uri="{BB962C8B-B14F-4D97-AF65-F5344CB8AC3E}">
        <p14:creationId xmlns:p14="http://schemas.microsoft.com/office/powerpoint/2010/main" val="1654336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2595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43CD2441-5E04-4CED-BD7A-72169AF08CC7}" type="slidenum">
              <a:rPr lang="es-ES" altLang="es-ES" smtClean="0"/>
              <a:pPr/>
              <a:t>6</a:t>
            </a:fld>
            <a:endParaRPr lang="es-ES" altLang="es-E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155652" name="3 Marcador de número de diapositiva"/>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B7431A3-BE2D-4F4D-8EE8-3D2A446A4B7E}" type="slidenum">
              <a:rPr lang="es-ES" altLang="es-ES">
                <a:solidFill>
                  <a:prstClr val="black"/>
                </a:solidFill>
              </a:rPr>
              <a:pPr/>
              <a:t>43</a:t>
            </a:fld>
            <a:endParaRPr lang="es-ES" altLang="es-ES">
              <a:solidFill>
                <a:prstClr val="black"/>
              </a:solidFill>
            </a:endParaRPr>
          </a:p>
        </p:txBody>
      </p:sp>
    </p:spTree>
    <p:extLst>
      <p:ext uri="{BB962C8B-B14F-4D97-AF65-F5344CB8AC3E}">
        <p14:creationId xmlns:p14="http://schemas.microsoft.com/office/powerpoint/2010/main" val="34022303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155652" name="3 Marcador de número de diapositiva"/>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B7431A3-BE2D-4F4D-8EE8-3D2A446A4B7E}" type="slidenum">
              <a:rPr lang="es-ES" altLang="es-ES">
                <a:solidFill>
                  <a:prstClr val="black"/>
                </a:solidFill>
              </a:rPr>
              <a:pPr/>
              <a:t>44</a:t>
            </a:fld>
            <a:endParaRPr lang="es-ES" altLang="es-ES">
              <a:solidFill>
                <a:prstClr val="black"/>
              </a:solidFill>
            </a:endParaRPr>
          </a:p>
        </p:txBody>
      </p:sp>
    </p:spTree>
    <p:extLst>
      <p:ext uri="{BB962C8B-B14F-4D97-AF65-F5344CB8AC3E}">
        <p14:creationId xmlns:p14="http://schemas.microsoft.com/office/powerpoint/2010/main" val="34022303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155652" name="3 Marcador de número de diapositiva"/>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B7431A3-BE2D-4F4D-8EE8-3D2A446A4B7E}" type="slidenum">
              <a:rPr lang="es-ES" altLang="es-ES">
                <a:solidFill>
                  <a:prstClr val="black"/>
                </a:solidFill>
              </a:rPr>
              <a:pPr/>
              <a:t>45</a:t>
            </a:fld>
            <a:endParaRPr lang="es-ES" altLang="es-ES">
              <a:solidFill>
                <a:prstClr val="black"/>
              </a:solidFill>
            </a:endParaRPr>
          </a:p>
        </p:txBody>
      </p:sp>
    </p:spTree>
    <p:extLst>
      <p:ext uri="{BB962C8B-B14F-4D97-AF65-F5344CB8AC3E}">
        <p14:creationId xmlns:p14="http://schemas.microsoft.com/office/powerpoint/2010/main" val="34022303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155652" name="3 Marcador de número de diapositiva"/>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B7431A3-BE2D-4F4D-8EE8-3D2A446A4B7E}" type="slidenum">
              <a:rPr lang="es-ES" altLang="es-ES">
                <a:solidFill>
                  <a:prstClr val="black"/>
                </a:solidFill>
              </a:rPr>
              <a:pPr/>
              <a:t>46</a:t>
            </a:fld>
            <a:endParaRPr lang="es-ES" altLang="es-ES">
              <a:solidFill>
                <a:prstClr val="black"/>
              </a:solidFill>
            </a:endParaRPr>
          </a:p>
        </p:txBody>
      </p:sp>
    </p:spTree>
    <p:extLst>
      <p:ext uri="{BB962C8B-B14F-4D97-AF65-F5344CB8AC3E}">
        <p14:creationId xmlns:p14="http://schemas.microsoft.com/office/powerpoint/2010/main" val="34022303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156676" name="3 Marcador de número de diapositiva"/>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183BD81-D1D1-4D2A-AC8E-E85CB5B1143F}" type="slidenum">
              <a:rPr lang="es-ES" altLang="es-ES">
                <a:solidFill>
                  <a:prstClr val="black"/>
                </a:solidFill>
              </a:rPr>
              <a:pPr/>
              <a:t>47</a:t>
            </a:fld>
            <a:endParaRPr lang="es-ES" altLang="es-ES">
              <a:solidFill>
                <a:prstClr val="black"/>
              </a:solidFill>
            </a:endParaRPr>
          </a:p>
        </p:txBody>
      </p:sp>
    </p:spTree>
    <p:extLst>
      <p:ext uri="{BB962C8B-B14F-4D97-AF65-F5344CB8AC3E}">
        <p14:creationId xmlns:p14="http://schemas.microsoft.com/office/powerpoint/2010/main" val="17742022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157700" name="3 Marcador de número de diapositiva"/>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C613172-6AB5-47F2-8A60-085956C803FD}" type="slidenum">
              <a:rPr lang="es-ES" altLang="es-ES">
                <a:solidFill>
                  <a:prstClr val="black"/>
                </a:solidFill>
              </a:rPr>
              <a:pPr/>
              <a:t>48</a:t>
            </a:fld>
            <a:endParaRPr lang="es-ES" altLang="es-ES">
              <a:solidFill>
                <a:prstClr val="black"/>
              </a:solidFill>
            </a:endParaRPr>
          </a:p>
        </p:txBody>
      </p:sp>
    </p:spTree>
    <p:extLst>
      <p:ext uri="{BB962C8B-B14F-4D97-AF65-F5344CB8AC3E}">
        <p14:creationId xmlns:p14="http://schemas.microsoft.com/office/powerpoint/2010/main" val="37945671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158724" name="3 Marcador de número de diapositiva"/>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99761CB-BCF5-4024-9A2A-24F5BEE043FE}" type="slidenum">
              <a:rPr lang="es-ES" altLang="es-ES">
                <a:solidFill>
                  <a:prstClr val="black"/>
                </a:solidFill>
              </a:rPr>
              <a:pPr/>
              <a:t>49</a:t>
            </a:fld>
            <a:endParaRPr lang="es-ES" altLang="es-ES">
              <a:solidFill>
                <a:prstClr val="black"/>
              </a:solidFill>
            </a:endParaRPr>
          </a:p>
        </p:txBody>
      </p:sp>
    </p:spTree>
    <p:extLst>
      <p:ext uri="{BB962C8B-B14F-4D97-AF65-F5344CB8AC3E}">
        <p14:creationId xmlns:p14="http://schemas.microsoft.com/office/powerpoint/2010/main" val="2983803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158724" name="3 Marcador de número de diapositiva"/>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99761CB-BCF5-4024-9A2A-24F5BEE043FE}" type="slidenum">
              <a:rPr lang="es-ES" altLang="es-ES">
                <a:solidFill>
                  <a:prstClr val="black"/>
                </a:solidFill>
              </a:rPr>
              <a:pPr/>
              <a:t>50</a:t>
            </a:fld>
            <a:endParaRPr lang="es-ES" altLang="es-ES">
              <a:solidFill>
                <a:prstClr val="black"/>
              </a:solidFill>
            </a:endParaRPr>
          </a:p>
        </p:txBody>
      </p:sp>
    </p:spTree>
    <p:extLst>
      <p:ext uri="{BB962C8B-B14F-4D97-AF65-F5344CB8AC3E}">
        <p14:creationId xmlns:p14="http://schemas.microsoft.com/office/powerpoint/2010/main" val="5956281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577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F72A012D-B035-4182-A517-1FF3C6EF3E0F}" type="slidenum">
              <a:rPr lang="es-ES" altLang="es-ES">
                <a:solidFill>
                  <a:srgbClr val="000000"/>
                </a:solidFill>
              </a:rPr>
              <a:pPr/>
              <a:t>52</a:t>
            </a:fld>
            <a:endParaRPr lang="es-ES" altLang="es-ES">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5872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998247D7-7EA9-4D8F-827F-6317A8DD652A}" type="slidenum">
              <a:rPr lang="es-ES" altLang="es-ES">
                <a:solidFill>
                  <a:srgbClr val="000000"/>
                </a:solidFill>
              </a:rPr>
              <a:pPr/>
              <a:t>53</a:t>
            </a:fld>
            <a:endParaRPr lang="es-ES" altLang="es-E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276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F3492D6D-3B74-46AF-A446-E2AF4AAD29EF}" type="slidenum">
              <a:rPr lang="es-ES" altLang="es-ES"/>
              <a:pPr/>
              <a:t>7</a:t>
            </a:fld>
            <a:endParaRPr lang="es-ES" altLang="es-E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597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8508209A-37AF-451D-81C1-5F7DD4F4A8A5}" type="slidenum">
              <a:rPr lang="es-ES" altLang="es-ES">
                <a:solidFill>
                  <a:srgbClr val="000000"/>
                </a:solidFill>
              </a:rPr>
              <a:pPr/>
              <a:t>54</a:t>
            </a:fld>
            <a:endParaRPr lang="es-ES" altLang="es-ES">
              <a:solidFill>
                <a:srgbClr val="00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6077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FD2A26EC-5F69-40FD-829B-CA9EFDD9D7A9}" type="slidenum">
              <a:rPr lang="es-ES" altLang="es-ES">
                <a:solidFill>
                  <a:srgbClr val="000000"/>
                </a:solidFill>
              </a:rPr>
              <a:pPr/>
              <a:t>55</a:t>
            </a:fld>
            <a:endParaRPr lang="es-ES" altLang="es-ES">
              <a:solidFill>
                <a:srgbClr val="000000"/>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6179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FA8D75C2-8606-42F6-BEE7-0FAED93FAF7D}" type="slidenum">
              <a:rPr lang="es-ES" altLang="es-ES">
                <a:solidFill>
                  <a:srgbClr val="000000"/>
                </a:solidFill>
              </a:rPr>
              <a:pPr/>
              <a:t>56</a:t>
            </a:fld>
            <a:endParaRPr lang="es-ES" altLang="es-ES">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276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F3492D6D-3B74-46AF-A446-E2AF4AAD29EF}" type="slidenum">
              <a:rPr lang="es-ES" altLang="es-ES"/>
              <a:pPr/>
              <a:t>57</a:t>
            </a:fld>
            <a:endParaRPr lang="es-ES" alt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276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F3492D6D-3B74-46AF-A446-E2AF4AAD29EF}" type="slidenum">
              <a:rPr lang="es-ES" altLang="es-ES"/>
              <a:pPr/>
              <a:t>8</a:t>
            </a:fld>
            <a:endParaRPr lang="es-ES" alt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276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F3492D6D-3B74-46AF-A446-E2AF4AAD29EF}" type="slidenum">
              <a:rPr lang="es-ES" altLang="es-ES"/>
              <a:pPr/>
              <a:t>9</a:t>
            </a:fld>
            <a:endParaRPr lang="es-ES" alt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276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F3492D6D-3B74-46AF-A446-E2AF4AAD29EF}" type="slidenum">
              <a:rPr lang="es-ES" altLang="es-ES"/>
              <a:pPr/>
              <a:t>10</a:t>
            </a:fld>
            <a:endParaRPr lang="es-ES" alt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276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F3492D6D-3B74-46AF-A446-E2AF4AAD29EF}" type="slidenum">
              <a:rPr lang="es-ES" altLang="es-ES"/>
              <a:pPr/>
              <a:t>11</a:t>
            </a:fld>
            <a:endParaRPr lang="es-ES" alt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18570A6D-54A4-364D-AF7E-D655BF6ED89E}" type="datetimeFigureOut">
              <a:rPr lang="es-ES" smtClean="0"/>
              <a:t>11/11/2024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3830295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18570A6D-54A4-364D-AF7E-D655BF6ED89E}" type="datetimeFigureOut">
              <a:rPr lang="es-ES" smtClean="0"/>
              <a:t>11/11/2024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1625069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18570A6D-54A4-364D-AF7E-D655BF6ED89E}" type="datetimeFigureOut">
              <a:rPr lang="es-ES" smtClean="0"/>
              <a:t>11/11/2024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3792715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pPr>
              <a:defRPr/>
            </a:pPr>
            <a:fld id="{40EFA738-DCCB-4858-8859-A16DA582A15B}" type="datetimeFigureOut">
              <a:rPr lang="en-US">
                <a:solidFill>
                  <a:prstClr val="black">
                    <a:tint val="75000"/>
                  </a:prstClr>
                </a:solidFill>
              </a:rPr>
              <a:pPr>
                <a:defRPr/>
              </a:pPr>
              <a:t>11/11/2024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FC3FDC68-D308-4CEF-996D-330538619B30}" type="slidenum">
              <a:rPr lang="en-US" altLang="es-ES"/>
              <a:pPr>
                <a:defRPr/>
              </a:pPr>
              <a:t>‹Nº›</a:t>
            </a:fld>
            <a:endParaRPr lang="en-US" altLang="es-ES"/>
          </a:p>
        </p:txBody>
      </p:sp>
    </p:spTree>
    <p:extLst>
      <p:ext uri="{BB962C8B-B14F-4D97-AF65-F5344CB8AC3E}">
        <p14:creationId xmlns:p14="http://schemas.microsoft.com/office/powerpoint/2010/main" val="3919528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40EFA738-DCCB-4858-8859-A16DA582A15B}" type="datetimeFigureOut">
              <a:rPr lang="en-US">
                <a:solidFill>
                  <a:prstClr val="black">
                    <a:tint val="75000"/>
                  </a:prstClr>
                </a:solidFill>
              </a:rPr>
              <a:pPr>
                <a:defRPr/>
              </a:pPr>
              <a:t>11/11/2024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521A2075-70F5-4B7C-A176-92ADD850938E}" type="slidenum">
              <a:rPr lang="en-US" altLang="es-ES"/>
              <a:pPr>
                <a:defRPr/>
              </a:pPr>
              <a:t>‹Nº›</a:t>
            </a:fld>
            <a:endParaRPr lang="en-US" altLang="es-ES"/>
          </a:p>
        </p:txBody>
      </p:sp>
    </p:spTree>
    <p:extLst>
      <p:ext uri="{BB962C8B-B14F-4D97-AF65-F5344CB8AC3E}">
        <p14:creationId xmlns:p14="http://schemas.microsoft.com/office/powerpoint/2010/main" val="151351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40EFA738-DCCB-4858-8859-A16DA582A15B}" type="datetimeFigureOut">
              <a:rPr lang="en-US">
                <a:solidFill>
                  <a:prstClr val="black">
                    <a:tint val="75000"/>
                  </a:prstClr>
                </a:solidFill>
              </a:rPr>
              <a:pPr>
                <a:defRPr/>
              </a:pPr>
              <a:t>11/11/2024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37900747-3C0F-433B-ABE2-705839F4FF55}" type="slidenum">
              <a:rPr lang="en-US" altLang="es-ES"/>
              <a:pPr>
                <a:defRPr/>
              </a:pPr>
              <a:t>‹Nº›</a:t>
            </a:fld>
            <a:endParaRPr lang="en-US" altLang="es-ES"/>
          </a:p>
        </p:txBody>
      </p:sp>
    </p:spTree>
    <p:extLst>
      <p:ext uri="{BB962C8B-B14F-4D97-AF65-F5344CB8AC3E}">
        <p14:creationId xmlns:p14="http://schemas.microsoft.com/office/powerpoint/2010/main" val="3204214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a:defRPr/>
            </a:pPr>
            <a:fld id="{40EFA738-DCCB-4858-8859-A16DA582A15B}" type="datetimeFigureOut">
              <a:rPr lang="en-US">
                <a:solidFill>
                  <a:prstClr val="black">
                    <a:tint val="75000"/>
                  </a:prstClr>
                </a:solidFill>
              </a:rPr>
              <a:pPr>
                <a:defRPr/>
              </a:pPr>
              <a:t>11/11/2024</a:t>
            </a:fld>
            <a:endParaRPr lang="en-U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F8555259-5DD6-43DF-ADEB-BD6E0A65643D}" type="slidenum">
              <a:rPr lang="en-US" altLang="es-ES"/>
              <a:pPr>
                <a:defRPr/>
              </a:pPr>
              <a:t>‹Nº›</a:t>
            </a:fld>
            <a:endParaRPr lang="en-US" altLang="es-ES"/>
          </a:p>
        </p:txBody>
      </p:sp>
    </p:spTree>
    <p:extLst>
      <p:ext uri="{BB962C8B-B14F-4D97-AF65-F5344CB8AC3E}">
        <p14:creationId xmlns:p14="http://schemas.microsoft.com/office/powerpoint/2010/main" val="2447670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a:defRPr/>
            </a:pPr>
            <a:fld id="{40EFA738-DCCB-4858-8859-A16DA582A15B}" type="datetimeFigureOut">
              <a:rPr lang="en-US">
                <a:solidFill>
                  <a:prstClr val="black">
                    <a:tint val="75000"/>
                  </a:prstClr>
                </a:solidFill>
              </a:rPr>
              <a:pPr>
                <a:defRPr/>
              </a:pPr>
              <a:t>11/11/2024</a:t>
            </a:fld>
            <a:endParaRPr lang="en-US">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E8A8855D-1162-4EA9-9795-B189A15EBEF1}" type="slidenum">
              <a:rPr lang="en-US" altLang="es-ES"/>
              <a:pPr>
                <a:defRPr/>
              </a:pPr>
              <a:t>‹Nº›</a:t>
            </a:fld>
            <a:endParaRPr lang="en-US" altLang="es-ES"/>
          </a:p>
        </p:txBody>
      </p:sp>
    </p:spTree>
    <p:extLst>
      <p:ext uri="{BB962C8B-B14F-4D97-AF65-F5344CB8AC3E}">
        <p14:creationId xmlns:p14="http://schemas.microsoft.com/office/powerpoint/2010/main" val="1985615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defRPr/>
            </a:pPr>
            <a:fld id="{40EFA738-DCCB-4858-8859-A16DA582A15B}" type="datetimeFigureOut">
              <a:rPr lang="en-US">
                <a:solidFill>
                  <a:prstClr val="black">
                    <a:tint val="75000"/>
                  </a:prstClr>
                </a:solidFill>
              </a:rPr>
              <a:pPr>
                <a:defRPr/>
              </a:pPr>
              <a:t>11/11/2024</a:t>
            </a:fld>
            <a:endParaRPr lang="en-US">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04BC9D6A-5A78-4C4D-B639-9243B6DD08B9}" type="slidenum">
              <a:rPr lang="en-US" altLang="es-ES"/>
              <a:pPr>
                <a:defRPr/>
              </a:pPr>
              <a:t>‹Nº›</a:t>
            </a:fld>
            <a:endParaRPr lang="en-US" altLang="es-ES"/>
          </a:p>
        </p:txBody>
      </p:sp>
    </p:spTree>
    <p:extLst>
      <p:ext uri="{BB962C8B-B14F-4D97-AF65-F5344CB8AC3E}">
        <p14:creationId xmlns:p14="http://schemas.microsoft.com/office/powerpoint/2010/main" val="3244646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40EFA738-DCCB-4858-8859-A16DA582A15B}" type="datetimeFigureOut">
              <a:rPr lang="en-US">
                <a:solidFill>
                  <a:prstClr val="black">
                    <a:tint val="75000"/>
                  </a:prstClr>
                </a:solidFill>
              </a:rPr>
              <a:pPr>
                <a:defRPr/>
              </a:pPr>
              <a:t>11/11/2024</a:t>
            </a:fld>
            <a:endParaRPr lang="en-US">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20E2271F-86B2-4430-BEDE-1A96B6BBFA7E}" type="slidenum">
              <a:rPr lang="en-US" altLang="es-ES"/>
              <a:pPr>
                <a:defRPr/>
              </a:pPr>
              <a:t>‹Nº›</a:t>
            </a:fld>
            <a:endParaRPr lang="en-US" altLang="es-ES"/>
          </a:p>
        </p:txBody>
      </p:sp>
    </p:spTree>
    <p:extLst>
      <p:ext uri="{BB962C8B-B14F-4D97-AF65-F5344CB8AC3E}">
        <p14:creationId xmlns:p14="http://schemas.microsoft.com/office/powerpoint/2010/main" val="1009314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0EFA738-DCCB-4858-8859-A16DA582A15B}" type="datetimeFigureOut">
              <a:rPr lang="en-US">
                <a:solidFill>
                  <a:prstClr val="black">
                    <a:tint val="75000"/>
                  </a:prstClr>
                </a:solidFill>
              </a:rPr>
              <a:pPr>
                <a:defRPr/>
              </a:pPr>
              <a:t>11/11/2024</a:t>
            </a:fld>
            <a:endParaRPr lang="en-U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9B86A4C5-581F-48EC-936B-EC421029501B}" type="slidenum">
              <a:rPr lang="en-US" altLang="es-ES"/>
              <a:pPr>
                <a:defRPr/>
              </a:pPr>
              <a:t>‹Nº›</a:t>
            </a:fld>
            <a:endParaRPr lang="en-US" altLang="es-ES"/>
          </a:p>
        </p:txBody>
      </p:sp>
    </p:spTree>
    <p:extLst>
      <p:ext uri="{BB962C8B-B14F-4D97-AF65-F5344CB8AC3E}">
        <p14:creationId xmlns:p14="http://schemas.microsoft.com/office/powerpoint/2010/main" val="233842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18570A6D-54A4-364D-AF7E-D655BF6ED89E}" type="datetimeFigureOut">
              <a:rPr lang="es-ES" smtClean="0"/>
              <a:t>11/11/2024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25009343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0EFA738-DCCB-4858-8859-A16DA582A15B}" type="datetimeFigureOut">
              <a:rPr lang="en-US">
                <a:solidFill>
                  <a:prstClr val="black">
                    <a:tint val="75000"/>
                  </a:prstClr>
                </a:solidFill>
              </a:rPr>
              <a:pPr>
                <a:defRPr/>
              </a:pPr>
              <a:t>11/11/2024</a:t>
            </a:fld>
            <a:endParaRPr lang="en-U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39616E62-698C-464C-9766-E5EAB115776B}" type="slidenum">
              <a:rPr lang="en-US" altLang="es-ES"/>
              <a:pPr>
                <a:defRPr/>
              </a:pPr>
              <a:t>‹Nº›</a:t>
            </a:fld>
            <a:endParaRPr lang="en-US" altLang="es-ES"/>
          </a:p>
        </p:txBody>
      </p:sp>
    </p:spTree>
    <p:extLst>
      <p:ext uri="{BB962C8B-B14F-4D97-AF65-F5344CB8AC3E}">
        <p14:creationId xmlns:p14="http://schemas.microsoft.com/office/powerpoint/2010/main" val="3081266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40EFA738-DCCB-4858-8859-A16DA582A15B}" type="datetimeFigureOut">
              <a:rPr lang="en-US">
                <a:solidFill>
                  <a:prstClr val="black">
                    <a:tint val="75000"/>
                  </a:prstClr>
                </a:solidFill>
              </a:rPr>
              <a:pPr>
                <a:defRPr/>
              </a:pPr>
              <a:t>11/11/2024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4168AB70-FE89-4F16-871B-3EC6314149F7}" type="slidenum">
              <a:rPr lang="en-US" altLang="es-ES"/>
              <a:pPr>
                <a:defRPr/>
              </a:pPr>
              <a:t>‹Nº›</a:t>
            </a:fld>
            <a:endParaRPr lang="en-US" altLang="es-ES"/>
          </a:p>
        </p:txBody>
      </p:sp>
    </p:spTree>
    <p:extLst>
      <p:ext uri="{BB962C8B-B14F-4D97-AF65-F5344CB8AC3E}">
        <p14:creationId xmlns:p14="http://schemas.microsoft.com/office/powerpoint/2010/main" val="3955017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40EFA738-DCCB-4858-8859-A16DA582A15B}" type="datetimeFigureOut">
              <a:rPr lang="en-US">
                <a:solidFill>
                  <a:prstClr val="black">
                    <a:tint val="75000"/>
                  </a:prstClr>
                </a:solidFill>
              </a:rPr>
              <a:pPr>
                <a:defRPr/>
              </a:pPr>
              <a:t>11/11/2024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3C05A5F0-B8F7-46AA-B252-E783BE6EE90D}" type="slidenum">
              <a:rPr lang="en-US" altLang="es-ES"/>
              <a:pPr>
                <a:defRPr/>
              </a:pPr>
              <a:t>‹Nº›</a:t>
            </a:fld>
            <a:endParaRPr lang="en-US" altLang="es-ES"/>
          </a:p>
        </p:txBody>
      </p:sp>
    </p:spTree>
    <p:extLst>
      <p:ext uri="{BB962C8B-B14F-4D97-AF65-F5344CB8AC3E}">
        <p14:creationId xmlns:p14="http://schemas.microsoft.com/office/powerpoint/2010/main" val="3792024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pPr>
              <a:defRPr/>
            </a:pPr>
            <a:fld id="{40EFA738-DCCB-4858-8859-A16DA582A15B}" type="datetimeFigureOut">
              <a:rPr lang="en-US">
                <a:solidFill>
                  <a:prstClr val="black">
                    <a:tint val="75000"/>
                  </a:prstClr>
                </a:solidFill>
              </a:rPr>
              <a:pPr>
                <a:defRPr/>
              </a:pPr>
              <a:t>11/11/2024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FC3FDC68-D308-4CEF-996D-330538619B30}" type="slidenum">
              <a:rPr lang="en-US" altLang="es-ES"/>
              <a:pPr>
                <a:defRPr/>
              </a:pPr>
              <a:t>‹Nº›</a:t>
            </a:fld>
            <a:endParaRPr lang="en-US" altLang="es-ES"/>
          </a:p>
        </p:txBody>
      </p:sp>
    </p:spTree>
    <p:extLst>
      <p:ext uri="{BB962C8B-B14F-4D97-AF65-F5344CB8AC3E}">
        <p14:creationId xmlns:p14="http://schemas.microsoft.com/office/powerpoint/2010/main" val="1001976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40EFA738-DCCB-4858-8859-A16DA582A15B}" type="datetimeFigureOut">
              <a:rPr lang="en-US">
                <a:solidFill>
                  <a:prstClr val="black">
                    <a:tint val="75000"/>
                  </a:prstClr>
                </a:solidFill>
              </a:rPr>
              <a:pPr>
                <a:defRPr/>
              </a:pPr>
              <a:t>11/11/2024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521A2075-70F5-4B7C-A176-92ADD850938E}" type="slidenum">
              <a:rPr lang="en-US" altLang="es-ES"/>
              <a:pPr>
                <a:defRPr/>
              </a:pPr>
              <a:t>‹Nº›</a:t>
            </a:fld>
            <a:endParaRPr lang="en-US" altLang="es-ES"/>
          </a:p>
        </p:txBody>
      </p:sp>
    </p:spTree>
    <p:extLst>
      <p:ext uri="{BB962C8B-B14F-4D97-AF65-F5344CB8AC3E}">
        <p14:creationId xmlns:p14="http://schemas.microsoft.com/office/powerpoint/2010/main" val="21413676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40EFA738-DCCB-4858-8859-A16DA582A15B}" type="datetimeFigureOut">
              <a:rPr lang="en-US">
                <a:solidFill>
                  <a:prstClr val="black">
                    <a:tint val="75000"/>
                  </a:prstClr>
                </a:solidFill>
              </a:rPr>
              <a:pPr>
                <a:defRPr/>
              </a:pPr>
              <a:t>11/11/2024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37900747-3C0F-433B-ABE2-705839F4FF55}" type="slidenum">
              <a:rPr lang="en-US" altLang="es-ES"/>
              <a:pPr>
                <a:defRPr/>
              </a:pPr>
              <a:t>‹Nº›</a:t>
            </a:fld>
            <a:endParaRPr lang="en-US" altLang="es-ES"/>
          </a:p>
        </p:txBody>
      </p:sp>
    </p:spTree>
    <p:extLst>
      <p:ext uri="{BB962C8B-B14F-4D97-AF65-F5344CB8AC3E}">
        <p14:creationId xmlns:p14="http://schemas.microsoft.com/office/powerpoint/2010/main" val="725932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a:defRPr/>
            </a:pPr>
            <a:fld id="{40EFA738-DCCB-4858-8859-A16DA582A15B}" type="datetimeFigureOut">
              <a:rPr lang="en-US">
                <a:solidFill>
                  <a:prstClr val="black">
                    <a:tint val="75000"/>
                  </a:prstClr>
                </a:solidFill>
              </a:rPr>
              <a:pPr>
                <a:defRPr/>
              </a:pPr>
              <a:t>11/11/2024</a:t>
            </a:fld>
            <a:endParaRPr lang="en-U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F8555259-5DD6-43DF-ADEB-BD6E0A65643D}" type="slidenum">
              <a:rPr lang="en-US" altLang="es-ES"/>
              <a:pPr>
                <a:defRPr/>
              </a:pPr>
              <a:t>‹Nº›</a:t>
            </a:fld>
            <a:endParaRPr lang="en-US" altLang="es-ES"/>
          </a:p>
        </p:txBody>
      </p:sp>
    </p:spTree>
    <p:extLst>
      <p:ext uri="{BB962C8B-B14F-4D97-AF65-F5344CB8AC3E}">
        <p14:creationId xmlns:p14="http://schemas.microsoft.com/office/powerpoint/2010/main" val="31448648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a:defRPr/>
            </a:pPr>
            <a:fld id="{40EFA738-DCCB-4858-8859-A16DA582A15B}" type="datetimeFigureOut">
              <a:rPr lang="en-US">
                <a:solidFill>
                  <a:prstClr val="black">
                    <a:tint val="75000"/>
                  </a:prstClr>
                </a:solidFill>
              </a:rPr>
              <a:pPr>
                <a:defRPr/>
              </a:pPr>
              <a:t>11/11/2024</a:t>
            </a:fld>
            <a:endParaRPr lang="en-US">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E8A8855D-1162-4EA9-9795-B189A15EBEF1}" type="slidenum">
              <a:rPr lang="en-US" altLang="es-ES"/>
              <a:pPr>
                <a:defRPr/>
              </a:pPr>
              <a:t>‹Nº›</a:t>
            </a:fld>
            <a:endParaRPr lang="en-US" altLang="es-ES"/>
          </a:p>
        </p:txBody>
      </p:sp>
    </p:spTree>
    <p:extLst>
      <p:ext uri="{BB962C8B-B14F-4D97-AF65-F5344CB8AC3E}">
        <p14:creationId xmlns:p14="http://schemas.microsoft.com/office/powerpoint/2010/main" val="23220438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defRPr/>
            </a:pPr>
            <a:fld id="{40EFA738-DCCB-4858-8859-A16DA582A15B}" type="datetimeFigureOut">
              <a:rPr lang="en-US">
                <a:solidFill>
                  <a:prstClr val="black">
                    <a:tint val="75000"/>
                  </a:prstClr>
                </a:solidFill>
              </a:rPr>
              <a:pPr>
                <a:defRPr/>
              </a:pPr>
              <a:t>11/11/2024</a:t>
            </a:fld>
            <a:endParaRPr lang="en-US">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04BC9D6A-5A78-4C4D-B639-9243B6DD08B9}" type="slidenum">
              <a:rPr lang="en-US" altLang="es-ES"/>
              <a:pPr>
                <a:defRPr/>
              </a:pPr>
              <a:t>‹Nº›</a:t>
            </a:fld>
            <a:endParaRPr lang="en-US" altLang="es-ES"/>
          </a:p>
        </p:txBody>
      </p:sp>
    </p:spTree>
    <p:extLst>
      <p:ext uri="{BB962C8B-B14F-4D97-AF65-F5344CB8AC3E}">
        <p14:creationId xmlns:p14="http://schemas.microsoft.com/office/powerpoint/2010/main" val="1178882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40EFA738-DCCB-4858-8859-A16DA582A15B}" type="datetimeFigureOut">
              <a:rPr lang="en-US">
                <a:solidFill>
                  <a:prstClr val="black">
                    <a:tint val="75000"/>
                  </a:prstClr>
                </a:solidFill>
              </a:rPr>
              <a:pPr>
                <a:defRPr/>
              </a:pPr>
              <a:t>11/11/2024</a:t>
            </a:fld>
            <a:endParaRPr lang="en-US">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20E2271F-86B2-4430-BEDE-1A96B6BBFA7E}" type="slidenum">
              <a:rPr lang="en-US" altLang="es-ES"/>
              <a:pPr>
                <a:defRPr/>
              </a:pPr>
              <a:t>‹Nº›</a:t>
            </a:fld>
            <a:endParaRPr lang="en-US" altLang="es-ES"/>
          </a:p>
        </p:txBody>
      </p:sp>
    </p:spTree>
    <p:extLst>
      <p:ext uri="{BB962C8B-B14F-4D97-AF65-F5344CB8AC3E}">
        <p14:creationId xmlns:p14="http://schemas.microsoft.com/office/powerpoint/2010/main" val="529938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18570A6D-54A4-364D-AF7E-D655BF6ED89E}" type="datetimeFigureOut">
              <a:rPr lang="es-ES" smtClean="0"/>
              <a:t>11/11/2024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32486782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0EFA738-DCCB-4858-8859-A16DA582A15B}" type="datetimeFigureOut">
              <a:rPr lang="en-US">
                <a:solidFill>
                  <a:prstClr val="black">
                    <a:tint val="75000"/>
                  </a:prstClr>
                </a:solidFill>
              </a:rPr>
              <a:pPr>
                <a:defRPr/>
              </a:pPr>
              <a:t>11/11/2024</a:t>
            </a:fld>
            <a:endParaRPr lang="en-U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9B86A4C5-581F-48EC-936B-EC421029501B}" type="slidenum">
              <a:rPr lang="en-US" altLang="es-ES"/>
              <a:pPr>
                <a:defRPr/>
              </a:pPr>
              <a:t>‹Nº›</a:t>
            </a:fld>
            <a:endParaRPr lang="en-US" altLang="es-ES"/>
          </a:p>
        </p:txBody>
      </p:sp>
    </p:spTree>
    <p:extLst>
      <p:ext uri="{BB962C8B-B14F-4D97-AF65-F5344CB8AC3E}">
        <p14:creationId xmlns:p14="http://schemas.microsoft.com/office/powerpoint/2010/main" val="8519161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0EFA738-DCCB-4858-8859-A16DA582A15B}" type="datetimeFigureOut">
              <a:rPr lang="en-US">
                <a:solidFill>
                  <a:prstClr val="black">
                    <a:tint val="75000"/>
                  </a:prstClr>
                </a:solidFill>
              </a:rPr>
              <a:pPr>
                <a:defRPr/>
              </a:pPr>
              <a:t>11/11/2024</a:t>
            </a:fld>
            <a:endParaRPr lang="en-U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39616E62-698C-464C-9766-E5EAB115776B}" type="slidenum">
              <a:rPr lang="en-US" altLang="es-ES"/>
              <a:pPr>
                <a:defRPr/>
              </a:pPr>
              <a:t>‹Nº›</a:t>
            </a:fld>
            <a:endParaRPr lang="en-US" altLang="es-ES"/>
          </a:p>
        </p:txBody>
      </p:sp>
    </p:spTree>
    <p:extLst>
      <p:ext uri="{BB962C8B-B14F-4D97-AF65-F5344CB8AC3E}">
        <p14:creationId xmlns:p14="http://schemas.microsoft.com/office/powerpoint/2010/main" val="9829202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40EFA738-DCCB-4858-8859-A16DA582A15B}" type="datetimeFigureOut">
              <a:rPr lang="en-US">
                <a:solidFill>
                  <a:prstClr val="black">
                    <a:tint val="75000"/>
                  </a:prstClr>
                </a:solidFill>
              </a:rPr>
              <a:pPr>
                <a:defRPr/>
              </a:pPr>
              <a:t>11/11/2024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4168AB70-FE89-4F16-871B-3EC6314149F7}" type="slidenum">
              <a:rPr lang="en-US" altLang="es-ES"/>
              <a:pPr>
                <a:defRPr/>
              </a:pPr>
              <a:t>‹Nº›</a:t>
            </a:fld>
            <a:endParaRPr lang="en-US" altLang="es-ES"/>
          </a:p>
        </p:txBody>
      </p:sp>
    </p:spTree>
    <p:extLst>
      <p:ext uri="{BB962C8B-B14F-4D97-AF65-F5344CB8AC3E}">
        <p14:creationId xmlns:p14="http://schemas.microsoft.com/office/powerpoint/2010/main" val="2719630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40EFA738-DCCB-4858-8859-A16DA582A15B}" type="datetimeFigureOut">
              <a:rPr lang="en-US">
                <a:solidFill>
                  <a:prstClr val="black">
                    <a:tint val="75000"/>
                  </a:prstClr>
                </a:solidFill>
              </a:rPr>
              <a:pPr>
                <a:defRPr/>
              </a:pPr>
              <a:t>11/11/2024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3C05A5F0-B8F7-46AA-B252-E783BE6EE90D}" type="slidenum">
              <a:rPr lang="en-US" altLang="es-ES"/>
              <a:pPr>
                <a:defRPr/>
              </a:pPr>
              <a:t>‹Nº›</a:t>
            </a:fld>
            <a:endParaRPr lang="en-US" altLang="es-ES"/>
          </a:p>
        </p:txBody>
      </p:sp>
    </p:spTree>
    <p:extLst>
      <p:ext uri="{BB962C8B-B14F-4D97-AF65-F5344CB8AC3E}">
        <p14:creationId xmlns:p14="http://schemas.microsoft.com/office/powerpoint/2010/main" val="21619644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pPr>
              <a:defRPr/>
            </a:pPr>
            <a:fld id="{40EFA738-DCCB-4858-8859-A16DA582A15B}" type="datetimeFigureOut">
              <a:rPr lang="en-US"/>
              <a:pPr>
                <a:defRPr/>
              </a:pPr>
              <a:t>11/11/2024</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16146D3F-5E3E-4BD5-91A0-817D122BB675}" type="slidenum">
              <a:rPr lang="en-US" altLang="es-ES"/>
              <a:pPr>
                <a:defRPr/>
              </a:pPr>
              <a:t>‹Nº›</a:t>
            </a:fld>
            <a:endParaRPr lang="en-US" altLang="es-ES"/>
          </a:p>
        </p:txBody>
      </p:sp>
    </p:spTree>
    <p:extLst>
      <p:ext uri="{BB962C8B-B14F-4D97-AF65-F5344CB8AC3E}">
        <p14:creationId xmlns:p14="http://schemas.microsoft.com/office/powerpoint/2010/main" val="31456548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40EFA738-DCCB-4858-8859-A16DA582A15B}" type="datetimeFigureOut">
              <a:rPr lang="en-US"/>
              <a:pPr>
                <a:defRPr/>
              </a:pPr>
              <a:t>11/11/2024</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BDA00BF2-1296-432B-B565-009788C6F114}" type="slidenum">
              <a:rPr lang="en-US" altLang="es-ES"/>
              <a:pPr>
                <a:defRPr/>
              </a:pPr>
              <a:t>‹Nº›</a:t>
            </a:fld>
            <a:endParaRPr lang="en-US" altLang="es-ES"/>
          </a:p>
        </p:txBody>
      </p:sp>
    </p:spTree>
    <p:extLst>
      <p:ext uri="{BB962C8B-B14F-4D97-AF65-F5344CB8AC3E}">
        <p14:creationId xmlns:p14="http://schemas.microsoft.com/office/powerpoint/2010/main" val="15217864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40EFA738-DCCB-4858-8859-A16DA582A15B}" type="datetimeFigureOut">
              <a:rPr lang="en-US"/>
              <a:pPr>
                <a:defRPr/>
              </a:pPr>
              <a:t>11/11/2024</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3DF2FD11-B4CA-449F-BE3D-EFFC65A833D1}" type="slidenum">
              <a:rPr lang="en-US" altLang="es-ES"/>
              <a:pPr>
                <a:defRPr/>
              </a:pPr>
              <a:t>‹Nº›</a:t>
            </a:fld>
            <a:endParaRPr lang="en-US" altLang="es-ES"/>
          </a:p>
        </p:txBody>
      </p:sp>
    </p:spTree>
    <p:extLst>
      <p:ext uri="{BB962C8B-B14F-4D97-AF65-F5344CB8AC3E}">
        <p14:creationId xmlns:p14="http://schemas.microsoft.com/office/powerpoint/2010/main" val="5676857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a:defRPr/>
            </a:pPr>
            <a:fld id="{40EFA738-DCCB-4858-8859-A16DA582A15B}" type="datetimeFigureOut">
              <a:rPr lang="en-US"/>
              <a:pPr>
                <a:defRPr/>
              </a:pPr>
              <a:t>11/11/2024</a:t>
            </a:fld>
            <a:endParaRPr lang="en-US"/>
          </a:p>
        </p:txBody>
      </p:sp>
      <p:sp>
        <p:nvSpPr>
          <p:cNvPr id="6" name="4 Marcador de pie de página"/>
          <p:cNvSpPr>
            <a:spLocks noGrp="1"/>
          </p:cNvSpPr>
          <p:nvPr>
            <p:ph type="ftr" sz="quarter" idx="11"/>
          </p:nvPr>
        </p:nvSpPr>
        <p:spPr/>
        <p:txBody>
          <a:bodyPr/>
          <a:lstStyle>
            <a:lvl1pPr>
              <a:defRPr/>
            </a:lvl1pPr>
          </a:lstStyle>
          <a:p>
            <a:pPr>
              <a:defRPr/>
            </a:pPr>
            <a:endParaRPr lang="en-US"/>
          </a:p>
        </p:txBody>
      </p:sp>
      <p:sp>
        <p:nvSpPr>
          <p:cNvPr id="7" name="5 Marcador de número de diapositiva"/>
          <p:cNvSpPr>
            <a:spLocks noGrp="1"/>
          </p:cNvSpPr>
          <p:nvPr>
            <p:ph type="sldNum" sz="quarter" idx="12"/>
          </p:nvPr>
        </p:nvSpPr>
        <p:spPr/>
        <p:txBody>
          <a:bodyPr/>
          <a:lstStyle>
            <a:lvl1pPr>
              <a:defRPr/>
            </a:lvl1pPr>
          </a:lstStyle>
          <a:p>
            <a:pPr>
              <a:defRPr/>
            </a:pPr>
            <a:fld id="{8FC0955A-1772-4F2F-8A39-B7A560A374FD}" type="slidenum">
              <a:rPr lang="en-US" altLang="es-ES"/>
              <a:pPr>
                <a:defRPr/>
              </a:pPr>
              <a:t>‹Nº›</a:t>
            </a:fld>
            <a:endParaRPr lang="en-US" altLang="es-ES"/>
          </a:p>
        </p:txBody>
      </p:sp>
    </p:spTree>
    <p:extLst>
      <p:ext uri="{BB962C8B-B14F-4D97-AF65-F5344CB8AC3E}">
        <p14:creationId xmlns:p14="http://schemas.microsoft.com/office/powerpoint/2010/main" val="21894896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a:defRPr/>
            </a:pPr>
            <a:fld id="{40EFA738-DCCB-4858-8859-A16DA582A15B}" type="datetimeFigureOut">
              <a:rPr lang="en-US"/>
              <a:pPr>
                <a:defRPr/>
              </a:pPr>
              <a:t>11/11/2024</a:t>
            </a:fld>
            <a:endParaRPr lang="en-US"/>
          </a:p>
        </p:txBody>
      </p:sp>
      <p:sp>
        <p:nvSpPr>
          <p:cNvPr id="8" name="4 Marcador de pie de página"/>
          <p:cNvSpPr>
            <a:spLocks noGrp="1"/>
          </p:cNvSpPr>
          <p:nvPr>
            <p:ph type="ftr" sz="quarter" idx="11"/>
          </p:nvPr>
        </p:nvSpPr>
        <p:spPr/>
        <p:txBody>
          <a:bodyPr/>
          <a:lstStyle>
            <a:lvl1pPr>
              <a:defRPr/>
            </a:lvl1pPr>
          </a:lstStyle>
          <a:p>
            <a:pPr>
              <a:defRPr/>
            </a:pPr>
            <a:endParaRPr lang="en-US"/>
          </a:p>
        </p:txBody>
      </p:sp>
      <p:sp>
        <p:nvSpPr>
          <p:cNvPr id="9" name="5 Marcador de número de diapositiva"/>
          <p:cNvSpPr>
            <a:spLocks noGrp="1"/>
          </p:cNvSpPr>
          <p:nvPr>
            <p:ph type="sldNum" sz="quarter" idx="12"/>
          </p:nvPr>
        </p:nvSpPr>
        <p:spPr/>
        <p:txBody>
          <a:bodyPr/>
          <a:lstStyle>
            <a:lvl1pPr>
              <a:defRPr/>
            </a:lvl1pPr>
          </a:lstStyle>
          <a:p>
            <a:pPr>
              <a:defRPr/>
            </a:pPr>
            <a:fld id="{BEBA61DE-8C92-4284-8827-96AA81A2EEB1}" type="slidenum">
              <a:rPr lang="en-US" altLang="es-ES"/>
              <a:pPr>
                <a:defRPr/>
              </a:pPr>
              <a:t>‹Nº›</a:t>
            </a:fld>
            <a:endParaRPr lang="en-US" altLang="es-ES"/>
          </a:p>
        </p:txBody>
      </p:sp>
    </p:spTree>
    <p:extLst>
      <p:ext uri="{BB962C8B-B14F-4D97-AF65-F5344CB8AC3E}">
        <p14:creationId xmlns:p14="http://schemas.microsoft.com/office/powerpoint/2010/main" val="8468307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defRPr/>
            </a:pPr>
            <a:fld id="{40EFA738-DCCB-4858-8859-A16DA582A15B}" type="datetimeFigureOut">
              <a:rPr lang="en-US"/>
              <a:pPr>
                <a:defRPr/>
              </a:pPr>
              <a:t>11/11/2024</a:t>
            </a:fld>
            <a:endParaRPr lang="en-US"/>
          </a:p>
        </p:txBody>
      </p:sp>
      <p:sp>
        <p:nvSpPr>
          <p:cNvPr id="4" name="4 Marcador de pie de página"/>
          <p:cNvSpPr>
            <a:spLocks noGrp="1"/>
          </p:cNvSpPr>
          <p:nvPr>
            <p:ph type="ftr" sz="quarter" idx="11"/>
          </p:nvPr>
        </p:nvSpPr>
        <p:spPr/>
        <p:txBody>
          <a:bodyPr/>
          <a:lstStyle>
            <a:lvl1pPr>
              <a:defRPr/>
            </a:lvl1pPr>
          </a:lstStyle>
          <a:p>
            <a:pPr>
              <a:defRPr/>
            </a:pPr>
            <a:endParaRPr lang="en-US"/>
          </a:p>
        </p:txBody>
      </p:sp>
      <p:sp>
        <p:nvSpPr>
          <p:cNvPr id="5" name="5 Marcador de número de diapositiva"/>
          <p:cNvSpPr>
            <a:spLocks noGrp="1"/>
          </p:cNvSpPr>
          <p:nvPr>
            <p:ph type="sldNum" sz="quarter" idx="12"/>
          </p:nvPr>
        </p:nvSpPr>
        <p:spPr/>
        <p:txBody>
          <a:bodyPr/>
          <a:lstStyle>
            <a:lvl1pPr>
              <a:defRPr/>
            </a:lvl1pPr>
          </a:lstStyle>
          <a:p>
            <a:pPr>
              <a:defRPr/>
            </a:pPr>
            <a:fld id="{D40E1DF3-40A0-4E8D-947B-5F55670A3144}" type="slidenum">
              <a:rPr lang="en-US" altLang="es-ES"/>
              <a:pPr>
                <a:defRPr/>
              </a:pPr>
              <a:t>‹Nº›</a:t>
            </a:fld>
            <a:endParaRPr lang="en-US" altLang="es-ES"/>
          </a:p>
        </p:txBody>
      </p:sp>
    </p:spTree>
    <p:extLst>
      <p:ext uri="{BB962C8B-B14F-4D97-AF65-F5344CB8AC3E}">
        <p14:creationId xmlns:p14="http://schemas.microsoft.com/office/powerpoint/2010/main" val="3697357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18570A6D-54A4-364D-AF7E-D655BF6ED89E}" type="datetimeFigureOut">
              <a:rPr lang="es-ES" smtClean="0"/>
              <a:t>11/11/2024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16057925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40EFA738-DCCB-4858-8859-A16DA582A15B}" type="datetimeFigureOut">
              <a:rPr lang="en-US"/>
              <a:pPr>
                <a:defRPr/>
              </a:pPr>
              <a:t>11/11/2024</a:t>
            </a:fld>
            <a:endParaRPr lang="en-US"/>
          </a:p>
        </p:txBody>
      </p:sp>
      <p:sp>
        <p:nvSpPr>
          <p:cNvPr id="3" name="4 Marcador de pie de página"/>
          <p:cNvSpPr>
            <a:spLocks noGrp="1"/>
          </p:cNvSpPr>
          <p:nvPr>
            <p:ph type="ftr" sz="quarter" idx="11"/>
          </p:nvPr>
        </p:nvSpPr>
        <p:spPr/>
        <p:txBody>
          <a:bodyPr/>
          <a:lstStyle>
            <a:lvl1pPr>
              <a:defRPr/>
            </a:lvl1pPr>
          </a:lstStyle>
          <a:p>
            <a:pPr>
              <a:defRPr/>
            </a:pPr>
            <a:endParaRPr lang="en-US"/>
          </a:p>
        </p:txBody>
      </p:sp>
      <p:sp>
        <p:nvSpPr>
          <p:cNvPr id="4" name="5 Marcador de número de diapositiva"/>
          <p:cNvSpPr>
            <a:spLocks noGrp="1"/>
          </p:cNvSpPr>
          <p:nvPr>
            <p:ph type="sldNum" sz="quarter" idx="12"/>
          </p:nvPr>
        </p:nvSpPr>
        <p:spPr/>
        <p:txBody>
          <a:bodyPr/>
          <a:lstStyle>
            <a:lvl1pPr>
              <a:defRPr/>
            </a:lvl1pPr>
          </a:lstStyle>
          <a:p>
            <a:pPr>
              <a:defRPr/>
            </a:pPr>
            <a:fld id="{57976FA1-2BFB-4DE7-BAEB-4628009D169C}" type="slidenum">
              <a:rPr lang="en-US" altLang="es-ES"/>
              <a:pPr>
                <a:defRPr/>
              </a:pPr>
              <a:t>‹Nº›</a:t>
            </a:fld>
            <a:endParaRPr lang="en-US" altLang="es-ES"/>
          </a:p>
        </p:txBody>
      </p:sp>
    </p:spTree>
    <p:extLst>
      <p:ext uri="{BB962C8B-B14F-4D97-AF65-F5344CB8AC3E}">
        <p14:creationId xmlns:p14="http://schemas.microsoft.com/office/powerpoint/2010/main" val="20187777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0EFA738-DCCB-4858-8859-A16DA582A15B}" type="datetimeFigureOut">
              <a:rPr lang="en-US"/>
              <a:pPr>
                <a:defRPr/>
              </a:pPr>
              <a:t>11/11/2024</a:t>
            </a:fld>
            <a:endParaRPr lang="en-US"/>
          </a:p>
        </p:txBody>
      </p:sp>
      <p:sp>
        <p:nvSpPr>
          <p:cNvPr id="6" name="4 Marcador de pie de página"/>
          <p:cNvSpPr>
            <a:spLocks noGrp="1"/>
          </p:cNvSpPr>
          <p:nvPr>
            <p:ph type="ftr" sz="quarter" idx="11"/>
          </p:nvPr>
        </p:nvSpPr>
        <p:spPr/>
        <p:txBody>
          <a:bodyPr/>
          <a:lstStyle>
            <a:lvl1pPr>
              <a:defRPr/>
            </a:lvl1pPr>
          </a:lstStyle>
          <a:p>
            <a:pPr>
              <a:defRPr/>
            </a:pPr>
            <a:endParaRPr lang="en-US"/>
          </a:p>
        </p:txBody>
      </p:sp>
      <p:sp>
        <p:nvSpPr>
          <p:cNvPr id="7" name="5 Marcador de número de diapositiva"/>
          <p:cNvSpPr>
            <a:spLocks noGrp="1"/>
          </p:cNvSpPr>
          <p:nvPr>
            <p:ph type="sldNum" sz="quarter" idx="12"/>
          </p:nvPr>
        </p:nvSpPr>
        <p:spPr/>
        <p:txBody>
          <a:bodyPr/>
          <a:lstStyle>
            <a:lvl1pPr>
              <a:defRPr/>
            </a:lvl1pPr>
          </a:lstStyle>
          <a:p>
            <a:pPr>
              <a:defRPr/>
            </a:pPr>
            <a:fld id="{C5B4DDFF-C696-4597-9E34-488337F2577A}" type="slidenum">
              <a:rPr lang="en-US" altLang="es-ES"/>
              <a:pPr>
                <a:defRPr/>
              </a:pPr>
              <a:t>‹Nº›</a:t>
            </a:fld>
            <a:endParaRPr lang="en-US" altLang="es-ES"/>
          </a:p>
        </p:txBody>
      </p:sp>
    </p:spTree>
    <p:extLst>
      <p:ext uri="{BB962C8B-B14F-4D97-AF65-F5344CB8AC3E}">
        <p14:creationId xmlns:p14="http://schemas.microsoft.com/office/powerpoint/2010/main" val="5865518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0EFA738-DCCB-4858-8859-A16DA582A15B}" type="datetimeFigureOut">
              <a:rPr lang="en-US"/>
              <a:pPr>
                <a:defRPr/>
              </a:pPr>
              <a:t>11/11/2024</a:t>
            </a:fld>
            <a:endParaRPr lang="en-US"/>
          </a:p>
        </p:txBody>
      </p:sp>
      <p:sp>
        <p:nvSpPr>
          <p:cNvPr id="6" name="4 Marcador de pie de página"/>
          <p:cNvSpPr>
            <a:spLocks noGrp="1"/>
          </p:cNvSpPr>
          <p:nvPr>
            <p:ph type="ftr" sz="quarter" idx="11"/>
          </p:nvPr>
        </p:nvSpPr>
        <p:spPr/>
        <p:txBody>
          <a:bodyPr/>
          <a:lstStyle>
            <a:lvl1pPr>
              <a:defRPr/>
            </a:lvl1pPr>
          </a:lstStyle>
          <a:p>
            <a:pPr>
              <a:defRPr/>
            </a:pPr>
            <a:endParaRPr lang="en-US"/>
          </a:p>
        </p:txBody>
      </p:sp>
      <p:sp>
        <p:nvSpPr>
          <p:cNvPr id="7" name="5 Marcador de número de diapositiva"/>
          <p:cNvSpPr>
            <a:spLocks noGrp="1"/>
          </p:cNvSpPr>
          <p:nvPr>
            <p:ph type="sldNum" sz="quarter" idx="12"/>
          </p:nvPr>
        </p:nvSpPr>
        <p:spPr/>
        <p:txBody>
          <a:bodyPr/>
          <a:lstStyle>
            <a:lvl1pPr>
              <a:defRPr/>
            </a:lvl1pPr>
          </a:lstStyle>
          <a:p>
            <a:pPr>
              <a:defRPr/>
            </a:pPr>
            <a:fld id="{BA770D74-76C4-4B24-946D-1C5737201477}" type="slidenum">
              <a:rPr lang="en-US" altLang="es-ES"/>
              <a:pPr>
                <a:defRPr/>
              </a:pPr>
              <a:t>‹Nº›</a:t>
            </a:fld>
            <a:endParaRPr lang="en-US" altLang="es-ES"/>
          </a:p>
        </p:txBody>
      </p:sp>
    </p:spTree>
    <p:extLst>
      <p:ext uri="{BB962C8B-B14F-4D97-AF65-F5344CB8AC3E}">
        <p14:creationId xmlns:p14="http://schemas.microsoft.com/office/powerpoint/2010/main" val="29915996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40EFA738-DCCB-4858-8859-A16DA582A15B}" type="datetimeFigureOut">
              <a:rPr lang="en-US"/>
              <a:pPr>
                <a:defRPr/>
              </a:pPr>
              <a:t>11/11/2024</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E0065D77-6B7E-42F9-AAF2-95E02964B6B4}" type="slidenum">
              <a:rPr lang="en-US" altLang="es-ES"/>
              <a:pPr>
                <a:defRPr/>
              </a:pPr>
              <a:t>‹Nº›</a:t>
            </a:fld>
            <a:endParaRPr lang="en-US" altLang="es-ES"/>
          </a:p>
        </p:txBody>
      </p:sp>
    </p:spTree>
    <p:extLst>
      <p:ext uri="{BB962C8B-B14F-4D97-AF65-F5344CB8AC3E}">
        <p14:creationId xmlns:p14="http://schemas.microsoft.com/office/powerpoint/2010/main" val="2292781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40EFA738-DCCB-4858-8859-A16DA582A15B}" type="datetimeFigureOut">
              <a:rPr lang="en-US"/>
              <a:pPr>
                <a:defRPr/>
              </a:pPr>
              <a:t>11/11/2024</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6B84EF74-8C62-484E-909C-607FAAF2F1AB}" type="slidenum">
              <a:rPr lang="en-US" altLang="es-ES"/>
              <a:pPr>
                <a:defRPr/>
              </a:pPr>
              <a:t>‹Nº›</a:t>
            </a:fld>
            <a:endParaRPr lang="en-US" altLang="es-ES"/>
          </a:p>
        </p:txBody>
      </p:sp>
    </p:spTree>
    <p:extLst>
      <p:ext uri="{BB962C8B-B14F-4D97-AF65-F5344CB8AC3E}">
        <p14:creationId xmlns:p14="http://schemas.microsoft.com/office/powerpoint/2010/main" val="34707054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a:t>Haga clic para modificar el estilo de título del patrón</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a:t>Haga clic para modificar el estilo de subtítulo del patrón</a:t>
            </a:r>
            <a:endParaRPr lang="en-US"/>
          </a:p>
        </p:txBody>
      </p:sp>
      <p:sp>
        <p:nvSpPr>
          <p:cNvPr id="4" name="Date Placeholder 29"/>
          <p:cNvSpPr>
            <a:spLocks noGrp="1"/>
          </p:cNvSpPr>
          <p:nvPr>
            <p:ph type="dt" sz="half" idx="10"/>
          </p:nvPr>
        </p:nvSpPr>
        <p:spPr/>
        <p:txBody>
          <a:bodyPr/>
          <a:lstStyle>
            <a:lvl1pPr defTabSz="914400">
              <a:defRPr>
                <a:solidFill>
                  <a:srgbClr val="DBF5F9">
                    <a:shade val="90000"/>
                  </a:srgbClr>
                </a:solidFill>
                <a:latin typeface="Arial" pitchFamily="34" charset="0"/>
              </a:defRPr>
            </a:lvl1pPr>
          </a:lstStyle>
          <a:p>
            <a:pPr>
              <a:defRPr/>
            </a:pPr>
            <a:endParaRPr lang="en-US"/>
          </a:p>
        </p:txBody>
      </p:sp>
      <p:sp>
        <p:nvSpPr>
          <p:cNvPr id="5" name="Footer Placeholder 18"/>
          <p:cNvSpPr>
            <a:spLocks noGrp="1"/>
          </p:cNvSpPr>
          <p:nvPr>
            <p:ph type="ftr" sz="quarter" idx="11"/>
          </p:nvPr>
        </p:nvSpPr>
        <p:spPr/>
        <p:txBody>
          <a:bodyPr/>
          <a:lstStyle>
            <a:lvl1pPr defTabSz="914400">
              <a:defRPr>
                <a:solidFill>
                  <a:srgbClr val="DBF5F9">
                    <a:shade val="90000"/>
                  </a:srgbClr>
                </a:solidFill>
                <a:latin typeface="Arial" pitchFamily="34" charset="0"/>
              </a:defRPr>
            </a:lvl1pPr>
          </a:lstStyle>
          <a:p>
            <a:pPr>
              <a:defRPr/>
            </a:pPr>
            <a:endParaRPr lang="en-US"/>
          </a:p>
        </p:txBody>
      </p:sp>
      <p:sp>
        <p:nvSpPr>
          <p:cNvPr id="6" name="Slide Number Placeholder 26"/>
          <p:cNvSpPr>
            <a:spLocks noGrp="1"/>
          </p:cNvSpPr>
          <p:nvPr>
            <p:ph type="sldNum" sz="quarter" idx="12"/>
          </p:nvPr>
        </p:nvSpPr>
        <p:spPr/>
        <p:txBody>
          <a:bodyPr/>
          <a:lstStyle>
            <a:lvl1pPr defTabSz="914400">
              <a:defRPr>
                <a:solidFill>
                  <a:srgbClr val="DBF5F9">
                    <a:shade val="90000"/>
                  </a:srgbClr>
                </a:solidFill>
                <a:latin typeface="Arial" pitchFamily="34" charset="0"/>
              </a:defRPr>
            </a:lvl1pPr>
          </a:lstStyle>
          <a:p>
            <a:pPr>
              <a:defRPr/>
            </a:pPr>
            <a:fld id="{1E7C85FA-13D4-4DE8-BFF9-5B96630BDD14}" type="slidenum">
              <a:rPr lang="en-US"/>
              <a:pPr>
                <a:defRPr/>
              </a:pPr>
              <a:t>‹Nº›</a:t>
            </a:fld>
            <a:endParaRPr lang="en-US"/>
          </a:p>
        </p:txBody>
      </p:sp>
    </p:spTree>
    <p:extLst>
      <p:ext uri="{BB962C8B-B14F-4D97-AF65-F5344CB8AC3E}">
        <p14:creationId xmlns:p14="http://schemas.microsoft.com/office/powerpoint/2010/main" val="412766250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lvl1pPr defTabSz="914400">
              <a:defRPr>
                <a:solidFill>
                  <a:srgbClr val="04617B">
                    <a:shade val="90000"/>
                  </a:srgbClr>
                </a:solidFill>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a:defRPr>
                <a:solidFill>
                  <a:srgbClr val="04617B">
                    <a:shade val="90000"/>
                  </a:srgbClr>
                </a:solidFill>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solidFill>
                  <a:srgbClr val="04617B">
                    <a:shade val="90000"/>
                  </a:srgbClr>
                </a:solidFill>
                <a:latin typeface="Arial" pitchFamily="34" charset="0"/>
              </a:defRPr>
            </a:lvl1pPr>
          </a:lstStyle>
          <a:p>
            <a:pPr>
              <a:defRPr/>
            </a:pPr>
            <a:fld id="{F3853A11-EFCA-484C-A27C-F5C3E8E968E5}" type="slidenum">
              <a:rPr lang="en-US"/>
              <a:pPr>
                <a:defRPr/>
              </a:pPr>
              <a:t>‹Nº›</a:t>
            </a:fld>
            <a:endParaRPr lang="en-US"/>
          </a:p>
        </p:txBody>
      </p:sp>
    </p:spTree>
    <p:extLst>
      <p:ext uri="{BB962C8B-B14F-4D97-AF65-F5344CB8AC3E}">
        <p14:creationId xmlns:p14="http://schemas.microsoft.com/office/powerpoint/2010/main" val="196931476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defTabSz="914400">
              <a:defRPr>
                <a:solidFill>
                  <a:srgbClr val="DBF5F9">
                    <a:shade val="90000"/>
                  </a:srgbClr>
                </a:solidFill>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a:defRPr>
                <a:solidFill>
                  <a:srgbClr val="DBF5F9">
                    <a:shade val="90000"/>
                  </a:srgbClr>
                </a:solidFill>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solidFill>
                  <a:srgbClr val="DBF5F9">
                    <a:shade val="90000"/>
                  </a:srgbClr>
                </a:solidFill>
                <a:latin typeface="Arial" pitchFamily="34" charset="0"/>
              </a:defRPr>
            </a:lvl1pPr>
          </a:lstStyle>
          <a:p>
            <a:pPr>
              <a:defRPr/>
            </a:pPr>
            <a:fld id="{2A401AFE-6ABD-4A55-B8F1-3D0B8076D87F}" type="slidenum">
              <a:rPr lang="en-US"/>
              <a:pPr>
                <a:defRPr/>
              </a:pPr>
              <a:t>‹Nº›</a:t>
            </a:fld>
            <a:endParaRPr lang="en-US"/>
          </a:p>
        </p:txBody>
      </p:sp>
    </p:spTree>
    <p:extLst>
      <p:ext uri="{BB962C8B-B14F-4D97-AF65-F5344CB8AC3E}">
        <p14:creationId xmlns:p14="http://schemas.microsoft.com/office/powerpoint/2010/main" val="7792638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lvl1pPr defTabSz="914400">
              <a:defRPr>
                <a:solidFill>
                  <a:srgbClr val="04617B">
                    <a:shade val="90000"/>
                  </a:srgbClr>
                </a:solidFill>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defTabSz="914400">
              <a:defRPr>
                <a:solidFill>
                  <a:srgbClr val="04617B">
                    <a:shade val="90000"/>
                  </a:srgbClr>
                </a:solidFill>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solidFill>
                  <a:srgbClr val="04617B">
                    <a:shade val="90000"/>
                  </a:srgbClr>
                </a:solidFill>
                <a:latin typeface="Arial" pitchFamily="34" charset="0"/>
              </a:defRPr>
            </a:lvl1pPr>
          </a:lstStyle>
          <a:p>
            <a:pPr>
              <a:defRPr/>
            </a:pPr>
            <a:fld id="{23102C92-01DE-445F-8608-B4EBFDE7C152}" type="slidenum">
              <a:rPr lang="en-US"/>
              <a:pPr>
                <a:defRPr/>
              </a:pPr>
              <a:t>‹Nº›</a:t>
            </a:fld>
            <a:endParaRPr lang="en-US"/>
          </a:p>
        </p:txBody>
      </p:sp>
    </p:spTree>
    <p:extLst>
      <p:ext uri="{BB962C8B-B14F-4D97-AF65-F5344CB8AC3E}">
        <p14:creationId xmlns:p14="http://schemas.microsoft.com/office/powerpoint/2010/main" val="411361055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lvl1pPr defTabSz="914400">
              <a:defRPr>
                <a:solidFill>
                  <a:srgbClr val="04617B">
                    <a:shade val="90000"/>
                  </a:srgbClr>
                </a:solidFill>
                <a:latin typeface="Arial" pitchFamily="34" charset="0"/>
              </a:defRPr>
            </a:lvl1pPr>
          </a:lstStyle>
          <a:p>
            <a:pPr>
              <a:defRPr/>
            </a:pPr>
            <a:endParaRPr lang="en-US"/>
          </a:p>
        </p:txBody>
      </p:sp>
      <p:sp>
        <p:nvSpPr>
          <p:cNvPr id="8" name="Footer Placeholder 7"/>
          <p:cNvSpPr>
            <a:spLocks noGrp="1"/>
          </p:cNvSpPr>
          <p:nvPr>
            <p:ph type="ftr" sz="quarter" idx="11"/>
          </p:nvPr>
        </p:nvSpPr>
        <p:spPr/>
        <p:txBody>
          <a:bodyPr/>
          <a:lstStyle>
            <a:lvl1pPr defTabSz="914400">
              <a:defRPr>
                <a:solidFill>
                  <a:srgbClr val="04617B">
                    <a:shade val="90000"/>
                  </a:srgbClr>
                </a:solidFill>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solidFill>
                  <a:srgbClr val="04617B">
                    <a:shade val="90000"/>
                  </a:srgbClr>
                </a:solidFill>
                <a:latin typeface="Arial" pitchFamily="34" charset="0"/>
              </a:defRPr>
            </a:lvl1pPr>
          </a:lstStyle>
          <a:p>
            <a:pPr>
              <a:defRPr/>
            </a:pPr>
            <a:fld id="{3799136C-C6EA-431B-9AFF-3EFF1D3BC2E9}" type="slidenum">
              <a:rPr lang="en-US"/>
              <a:pPr>
                <a:defRPr/>
              </a:pPr>
              <a:t>‹Nº›</a:t>
            </a:fld>
            <a:endParaRPr lang="en-US"/>
          </a:p>
        </p:txBody>
      </p:sp>
    </p:spTree>
    <p:extLst>
      <p:ext uri="{BB962C8B-B14F-4D97-AF65-F5344CB8AC3E}">
        <p14:creationId xmlns:p14="http://schemas.microsoft.com/office/powerpoint/2010/main" val="243871174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18570A6D-54A4-364D-AF7E-D655BF6ED89E}" type="datetimeFigureOut">
              <a:rPr lang="es-ES" smtClean="0"/>
              <a:t>11/11/2024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2362534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lvl1pPr defTabSz="914400">
              <a:defRPr>
                <a:solidFill>
                  <a:srgbClr val="04617B">
                    <a:shade val="90000"/>
                  </a:srgbClr>
                </a:solidFill>
                <a:latin typeface="Arial" pitchFamily="34" charset="0"/>
              </a:defRPr>
            </a:lvl1pPr>
          </a:lstStyle>
          <a:p>
            <a:pPr>
              <a:defRPr/>
            </a:pPr>
            <a:endParaRPr lang="en-US"/>
          </a:p>
        </p:txBody>
      </p:sp>
      <p:sp>
        <p:nvSpPr>
          <p:cNvPr id="4" name="Footer Placeholder 3"/>
          <p:cNvSpPr>
            <a:spLocks noGrp="1"/>
          </p:cNvSpPr>
          <p:nvPr>
            <p:ph type="ftr" sz="quarter" idx="11"/>
          </p:nvPr>
        </p:nvSpPr>
        <p:spPr/>
        <p:txBody>
          <a:bodyPr/>
          <a:lstStyle>
            <a:lvl1pPr defTabSz="914400">
              <a:defRPr>
                <a:solidFill>
                  <a:srgbClr val="04617B">
                    <a:shade val="90000"/>
                  </a:srgbClr>
                </a:solidFill>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a:defRPr>
                <a:solidFill>
                  <a:srgbClr val="04617B">
                    <a:shade val="90000"/>
                  </a:srgbClr>
                </a:solidFill>
                <a:latin typeface="Arial" pitchFamily="34" charset="0"/>
              </a:defRPr>
            </a:lvl1pPr>
          </a:lstStyle>
          <a:p>
            <a:pPr>
              <a:defRPr/>
            </a:pPr>
            <a:fld id="{BF34EAAA-8337-4E38-A051-24726F698590}" type="slidenum">
              <a:rPr lang="en-US"/>
              <a:pPr>
                <a:defRPr/>
              </a:pPr>
              <a:t>‹Nº›</a:t>
            </a:fld>
            <a:endParaRPr lang="en-US"/>
          </a:p>
        </p:txBody>
      </p:sp>
    </p:spTree>
    <p:extLst>
      <p:ext uri="{BB962C8B-B14F-4D97-AF65-F5344CB8AC3E}">
        <p14:creationId xmlns:p14="http://schemas.microsoft.com/office/powerpoint/2010/main" val="334654236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a:defRPr>
                <a:solidFill>
                  <a:srgbClr val="04617B">
                    <a:shade val="90000"/>
                  </a:srgbClr>
                </a:solidFill>
                <a:latin typeface="Arial" pitchFamily="34" charset="0"/>
              </a:defRPr>
            </a:lvl1pPr>
          </a:lstStyle>
          <a:p>
            <a:pPr>
              <a:defRPr/>
            </a:pPr>
            <a:endParaRPr lang="en-US"/>
          </a:p>
        </p:txBody>
      </p:sp>
      <p:sp>
        <p:nvSpPr>
          <p:cNvPr id="3" name="Footer Placeholder 2"/>
          <p:cNvSpPr>
            <a:spLocks noGrp="1"/>
          </p:cNvSpPr>
          <p:nvPr>
            <p:ph type="ftr" sz="quarter" idx="11"/>
          </p:nvPr>
        </p:nvSpPr>
        <p:spPr/>
        <p:txBody>
          <a:bodyPr/>
          <a:lstStyle>
            <a:lvl1pPr defTabSz="914400">
              <a:defRPr>
                <a:solidFill>
                  <a:srgbClr val="04617B">
                    <a:shade val="90000"/>
                  </a:srgbClr>
                </a:solidFill>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a:defRPr>
                <a:solidFill>
                  <a:srgbClr val="04617B">
                    <a:shade val="90000"/>
                  </a:srgbClr>
                </a:solidFill>
                <a:latin typeface="Arial" pitchFamily="34" charset="0"/>
              </a:defRPr>
            </a:lvl1pPr>
          </a:lstStyle>
          <a:p>
            <a:pPr>
              <a:defRPr/>
            </a:pPr>
            <a:fld id="{E5133EBB-E4EB-408B-9293-81B78B581E2B}" type="slidenum">
              <a:rPr lang="en-US"/>
              <a:pPr>
                <a:defRPr/>
              </a:pPr>
              <a:t>‹Nº›</a:t>
            </a:fld>
            <a:endParaRPr lang="en-US"/>
          </a:p>
        </p:txBody>
      </p:sp>
    </p:spTree>
    <p:extLst>
      <p:ext uri="{BB962C8B-B14F-4D97-AF65-F5344CB8AC3E}">
        <p14:creationId xmlns:p14="http://schemas.microsoft.com/office/powerpoint/2010/main" val="309858754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s-ES"/>
              <a:t>Haga clic para modificar el estilo de título del patrón</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s-ES"/>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lvl1pPr defTabSz="914400">
              <a:defRPr>
                <a:solidFill>
                  <a:srgbClr val="04617B">
                    <a:shade val="90000"/>
                  </a:srgbClr>
                </a:solidFill>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defTabSz="914400">
              <a:defRPr>
                <a:solidFill>
                  <a:srgbClr val="04617B">
                    <a:shade val="90000"/>
                  </a:srgbClr>
                </a:solidFill>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solidFill>
                  <a:srgbClr val="04617B">
                    <a:shade val="90000"/>
                  </a:srgbClr>
                </a:solidFill>
                <a:latin typeface="Arial" pitchFamily="34" charset="0"/>
              </a:defRPr>
            </a:lvl1pPr>
          </a:lstStyle>
          <a:p>
            <a:pPr>
              <a:defRPr/>
            </a:pPr>
            <a:fld id="{54C4F393-0012-45B1-A601-0B3DE288879F}" type="slidenum">
              <a:rPr lang="en-US"/>
              <a:pPr>
                <a:defRPr/>
              </a:pPr>
              <a:t>‹Nº›</a:t>
            </a:fld>
            <a:endParaRPr lang="en-US"/>
          </a:p>
        </p:txBody>
      </p:sp>
    </p:spTree>
    <p:extLst>
      <p:ext uri="{BB962C8B-B14F-4D97-AF65-F5344CB8AC3E}">
        <p14:creationId xmlns:p14="http://schemas.microsoft.com/office/powerpoint/2010/main" val="353096323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430322">
              <a:defRPr/>
            </a:pPr>
            <a:endParaRPr lang="en-US" sz="2700" kern="0">
              <a:solidFill>
                <a:prstClr val="white"/>
              </a:solidFill>
              <a:sym typeface="Helvetica Light"/>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430322">
              <a:defRPr/>
            </a:pPr>
            <a:endParaRPr lang="en-US" sz="2700" kern="0">
              <a:solidFill>
                <a:prstClr val="white"/>
              </a:solidFill>
              <a:sym typeface="Helvetica Light"/>
            </a:endParaRPr>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430322">
              <a:defRPr/>
            </a:pPr>
            <a:endParaRPr lang="en-US" sz="2700" kern="0">
              <a:solidFill>
                <a:prstClr val="black"/>
              </a:solidFill>
              <a:cs typeface="Arial" pitchFamily="34" charset="0"/>
              <a:sym typeface="Helvetica Ligh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430322">
              <a:defRPr/>
            </a:pPr>
            <a:endParaRPr lang="en-US" sz="2700" kern="0">
              <a:solidFill>
                <a:prstClr val="black"/>
              </a:solidFill>
              <a:cs typeface="Arial" pitchFamily="34" charset="0"/>
              <a:sym typeface="Helvetica Ligh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s-ES"/>
              <a:t>Haga clic para modificar el estilo de título del patrón</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s-ES"/>
              <a:t>Haga clic para modificar el estilo de texto del patrón</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a:t>Haga clic en el icono para agregar una imagen</a:t>
            </a:r>
            <a:endParaRPr lang="en-US" noProof="0" dirty="0"/>
          </a:p>
        </p:txBody>
      </p:sp>
      <p:sp>
        <p:nvSpPr>
          <p:cNvPr id="9" name="Date Placeholder 4"/>
          <p:cNvSpPr>
            <a:spLocks noGrp="1"/>
          </p:cNvSpPr>
          <p:nvPr>
            <p:ph type="dt" sz="half" idx="10"/>
          </p:nvPr>
        </p:nvSpPr>
        <p:spPr/>
        <p:txBody>
          <a:bodyPr/>
          <a:lstStyle>
            <a:lvl1pPr defTabSz="914400">
              <a:defRPr>
                <a:solidFill>
                  <a:srgbClr val="04617B">
                    <a:shade val="90000"/>
                  </a:srgbClr>
                </a:solidFill>
                <a:latin typeface="Arial" pitchFamily="34" charset="0"/>
              </a:defRPr>
            </a:lvl1pPr>
          </a:lstStyle>
          <a:p>
            <a:pPr>
              <a:defRPr/>
            </a:pPr>
            <a:endParaRPr lang="en-US"/>
          </a:p>
        </p:txBody>
      </p:sp>
      <p:sp>
        <p:nvSpPr>
          <p:cNvPr id="10" name="Footer Placeholder 5"/>
          <p:cNvSpPr>
            <a:spLocks noGrp="1"/>
          </p:cNvSpPr>
          <p:nvPr>
            <p:ph type="ftr" sz="quarter" idx="11"/>
          </p:nvPr>
        </p:nvSpPr>
        <p:spPr/>
        <p:txBody>
          <a:bodyPr/>
          <a:lstStyle>
            <a:lvl1pPr defTabSz="914400">
              <a:defRPr>
                <a:solidFill>
                  <a:srgbClr val="04617B">
                    <a:shade val="90000"/>
                  </a:srgbClr>
                </a:solidFill>
                <a:latin typeface="Arial" pitchFamily="34" charset="0"/>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defTabSz="914400">
              <a:defRPr>
                <a:solidFill>
                  <a:srgbClr val="04617B">
                    <a:shade val="90000"/>
                  </a:srgbClr>
                </a:solidFill>
                <a:latin typeface="Arial" pitchFamily="34" charset="0"/>
              </a:defRPr>
            </a:lvl1pPr>
          </a:lstStyle>
          <a:p>
            <a:pPr>
              <a:defRPr/>
            </a:pPr>
            <a:fld id="{684E1E7B-6293-4FB9-91C0-07801D7BC68B}" type="slidenum">
              <a:rPr lang="en-US"/>
              <a:pPr>
                <a:defRPr/>
              </a:pPr>
              <a:t>‹Nº›</a:t>
            </a:fld>
            <a:endParaRPr lang="en-US"/>
          </a:p>
        </p:txBody>
      </p:sp>
    </p:spTree>
    <p:extLst>
      <p:ext uri="{BB962C8B-B14F-4D97-AF65-F5344CB8AC3E}">
        <p14:creationId xmlns:p14="http://schemas.microsoft.com/office/powerpoint/2010/main" val="184476996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lvl1pPr defTabSz="914400">
              <a:defRPr>
                <a:solidFill>
                  <a:srgbClr val="04617B">
                    <a:shade val="90000"/>
                  </a:srgbClr>
                </a:solidFill>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a:defRPr>
                <a:solidFill>
                  <a:srgbClr val="04617B">
                    <a:shade val="90000"/>
                  </a:srgbClr>
                </a:solidFill>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solidFill>
                  <a:srgbClr val="04617B">
                    <a:shade val="90000"/>
                  </a:srgbClr>
                </a:solidFill>
                <a:latin typeface="Arial" pitchFamily="34" charset="0"/>
              </a:defRPr>
            </a:lvl1pPr>
          </a:lstStyle>
          <a:p>
            <a:pPr>
              <a:defRPr/>
            </a:pPr>
            <a:fld id="{BA5BD95F-2D3D-4E00-94E4-B964C4224AC3}" type="slidenum">
              <a:rPr lang="en-US"/>
              <a:pPr>
                <a:defRPr/>
              </a:pPr>
              <a:t>‹Nº›</a:t>
            </a:fld>
            <a:endParaRPr lang="en-US"/>
          </a:p>
        </p:txBody>
      </p:sp>
    </p:spTree>
    <p:extLst>
      <p:ext uri="{BB962C8B-B14F-4D97-AF65-F5344CB8AC3E}">
        <p14:creationId xmlns:p14="http://schemas.microsoft.com/office/powerpoint/2010/main" val="206090882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lvl1pPr defTabSz="914400">
              <a:defRPr>
                <a:solidFill>
                  <a:srgbClr val="04617B">
                    <a:shade val="90000"/>
                  </a:srgbClr>
                </a:solidFill>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a:defRPr>
                <a:solidFill>
                  <a:srgbClr val="04617B">
                    <a:shade val="90000"/>
                  </a:srgbClr>
                </a:solidFill>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solidFill>
                  <a:srgbClr val="04617B">
                    <a:shade val="90000"/>
                  </a:srgbClr>
                </a:solidFill>
                <a:latin typeface="Arial" pitchFamily="34" charset="0"/>
              </a:defRPr>
            </a:lvl1pPr>
          </a:lstStyle>
          <a:p>
            <a:pPr>
              <a:defRPr/>
            </a:pPr>
            <a:fld id="{5B437346-5E73-4FCB-BD1D-F358F71E3E75}" type="slidenum">
              <a:rPr lang="en-US"/>
              <a:pPr>
                <a:defRPr/>
              </a:pPr>
              <a:t>‹Nº›</a:t>
            </a:fld>
            <a:endParaRPr lang="en-US"/>
          </a:p>
        </p:txBody>
      </p:sp>
    </p:spTree>
    <p:extLst>
      <p:ext uri="{BB962C8B-B14F-4D97-AF65-F5344CB8AC3E}">
        <p14:creationId xmlns:p14="http://schemas.microsoft.com/office/powerpoint/2010/main" val="62530473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Título y subtítulo">
    <p:spTree>
      <p:nvGrpSpPr>
        <p:cNvPr id="1" name=""/>
        <p:cNvGrpSpPr/>
        <p:nvPr/>
      </p:nvGrpSpPr>
      <p:grpSpPr>
        <a:xfrm>
          <a:off x="0" y="0"/>
          <a:ext cx="0" cy="0"/>
          <a:chOff x="0" y="0"/>
          <a:chExt cx="0" cy="0"/>
        </a:xfrm>
      </p:grpSpPr>
      <p:sp>
        <p:nvSpPr>
          <p:cNvPr id="5" name="Shape 5"/>
          <p:cNvSpPr>
            <a:spLocks noGrp="1"/>
          </p:cNvSpPr>
          <p:nvPr>
            <p:ph type="title"/>
          </p:nvPr>
        </p:nvSpPr>
        <p:spPr>
          <a:xfrm>
            <a:off x="892969" y="0"/>
            <a:ext cx="7358062" cy="3473648"/>
          </a:xfrm>
          <a:prstGeom prst="rect">
            <a:avLst/>
          </a:prstGeom>
        </p:spPr>
        <p:txBody>
          <a:bodyPr/>
          <a:lstStyle/>
          <a:p>
            <a:pPr lvl="0"/>
            <a:r>
              <a:rPr/>
              <a:t>Texto del título</a:t>
            </a:r>
          </a:p>
        </p:txBody>
      </p:sp>
      <p:sp>
        <p:nvSpPr>
          <p:cNvPr id="6" name="Shape 6"/>
          <p:cNvSpPr>
            <a:spLocks noGrp="1"/>
          </p:cNvSpPr>
          <p:nvPr>
            <p:ph type="body" idx="1"/>
          </p:nvPr>
        </p:nvSpPr>
        <p:spPr>
          <a:xfrm>
            <a:off x="892969" y="3536156"/>
            <a:ext cx="7358062" cy="2509242"/>
          </a:xfrm>
          <a:prstGeom prst="rect">
            <a:avLst/>
          </a:prstGeom>
        </p:spPr>
        <p:txBody>
          <a:bodyPr/>
          <a:lstStyle>
            <a:lvl1pPr marL="0" indent="0" algn="ctr">
              <a:spcBef>
                <a:spcPts val="0"/>
              </a:spcBef>
              <a:buSzTx/>
              <a:buNone/>
              <a:defRPr sz="2400"/>
            </a:lvl1pPr>
            <a:lvl2pPr marL="0" indent="0" algn="ctr">
              <a:spcBef>
                <a:spcPts val="0"/>
              </a:spcBef>
              <a:buSzTx/>
              <a:buNone/>
              <a:defRPr sz="2400"/>
            </a:lvl2pPr>
            <a:lvl3pPr marL="0" indent="0" algn="ctr">
              <a:spcBef>
                <a:spcPts val="0"/>
              </a:spcBef>
              <a:buSzTx/>
              <a:buNone/>
              <a:defRPr sz="2400"/>
            </a:lvl3pPr>
            <a:lvl4pPr marL="0" indent="0" algn="ctr">
              <a:spcBef>
                <a:spcPts val="0"/>
              </a:spcBef>
              <a:buSzTx/>
              <a:buNone/>
              <a:defRPr sz="2400"/>
            </a:lvl4pPr>
            <a:lvl5pPr marL="0" indent="0" algn="ctr">
              <a:spcBef>
                <a:spcPts val="0"/>
              </a:spcBef>
              <a:buSzTx/>
              <a:buNone/>
              <a:defRPr sz="2400"/>
            </a:lvl5pPr>
          </a:lstStyle>
          <a:p>
            <a:pPr lvl="0"/>
            <a:r>
              <a:rPr/>
              <a:t>Nivel de texto 1</a:t>
            </a:r>
          </a:p>
          <a:p>
            <a:pPr lvl="1"/>
            <a:r>
              <a:rPr/>
              <a:t>Nivel de texto 2</a:t>
            </a:r>
          </a:p>
          <a:p>
            <a:pPr lvl="2"/>
            <a:r>
              <a:rPr/>
              <a:t>Nivel de texto 3</a:t>
            </a:r>
          </a:p>
          <a:p>
            <a:pPr lvl="3"/>
            <a:r>
              <a:rPr/>
              <a:t>Nivel de texto 4</a:t>
            </a:r>
          </a:p>
          <a:p>
            <a:pPr lvl="4"/>
            <a:r>
              <a:rPr/>
              <a:t>Nivel de texto 5</a:t>
            </a:r>
          </a:p>
        </p:txBody>
      </p:sp>
    </p:spTree>
    <p:extLst>
      <p:ext uri="{BB962C8B-B14F-4D97-AF65-F5344CB8AC3E}">
        <p14:creationId xmlns:p14="http://schemas.microsoft.com/office/powerpoint/2010/main" val="2210420347"/>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pPr>
              <a:defRPr/>
            </a:pPr>
            <a:fld id="{40EFA738-DCCB-4858-8859-A16DA582A15B}" type="datetimeFigureOut">
              <a:rPr lang="en-US">
                <a:solidFill>
                  <a:prstClr val="black">
                    <a:tint val="75000"/>
                  </a:prstClr>
                </a:solidFill>
              </a:rPr>
              <a:pPr>
                <a:defRPr/>
              </a:pPr>
              <a:t>11/11/2024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BFE3E7CD-982C-402E-86E3-5F892854E2BA}" type="slidenum">
              <a:rPr lang="en-US" altLang="es-ES"/>
              <a:pPr>
                <a:defRPr/>
              </a:pPr>
              <a:t>‹Nº›</a:t>
            </a:fld>
            <a:endParaRPr lang="en-US" altLang="es-ES"/>
          </a:p>
        </p:txBody>
      </p:sp>
    </p:spTree>
    <p:extLst>
      <p:ext uri="{BB962C8B-B14F-4D97-AF65-F5344CB8AC3E}">
        <p14:creationId xmlns:p14="http://schemas.microsoft.com/office/powerpoint/2010/main" val="19100731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40EFA738-DCCB-4858-8859-A16DA582A15B}" type="datetimeFigureOut">
              <a:rPr lang="en-US">
                <a:solidFill>
                  <a:prstClr val="black">
                    <a:tint val="75000"/>
                  </a:prstClr>
                </a:solidFill>
              </a:rPr>
              <a:pPr>
                <a:defRPr/>
              </a:pPr>
              <a:t>11/11/2024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34BBAEF1-499D-4663-9556-76B8BA2C1145}" type="slidenum">
              <a:rPr lang="en-US" altLang="es-ES"/>
              <a:pPr>
                <a:defRPr/>
              </a:pPr>
              <a:t>‹Nº›</a:t>
            </a:fld>
            <a:endParaRPr lang="en-US" altLang="es-ES"/>
          </a:p>
        </p:txBody>
      </p:sp>
    </p:spTree>
    <p:extLst>
      <p:ext uri="{BB962C8B-B14F-4D97-AF65-F5344CB8AC3E}">
        <p14:creationId xmlns:p14="http://schemas.microsoft.com/office/powerpoint/2010/main" val="25755723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40EFA738-DCCB-4858-8859-A16DA582A15B}" type="datetimeFigureOut">
              <a:rPr lang="en-US">
                <a:solidFill>
                  <a:prstClr val="black">
                    <a:tint val="75000"/>
                  </a:prstClr>
                </a:solidFill>
              </a:rPr>
              <a:pPr>
                <a:defRPr/>
              </a:pPr>
              <a:t>11/11/2024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8DFEB92D-D57A-48F8-9980-7789E364E2FB}" type="slidenum">
              <a:rPr lang="en-US" altLang="es-ES"/>
              <a:pPr>
                <a:defRPr/>
              </a:pPr>
              <a:t>‹Nº›</a:t>
            </a:fld>
            <a:endParaRPr lang="en-US" altLang="es-ES"/>
          </a:p>
        </p:txBody>
      </p:sp>
    </p:spTree>
    <p:extLst>
      <p:ext uri="{BB962C8B-B14F-4D97-AF65-F5344CB8AC3E}">
        <p14:creationId xmlns:p14="http://schemas.microsoft.com/office/powerpoint/2010/main" val="2579202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18570A6D-54A4-364D-AF7E-D655BF6ED89E}" type="datetimeFigureOut">
              <a:rPr lang="es-ES" smtClean="0"/>
              <a:t>11/11/2024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10532678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a:defRPr/>
            </a:pPr>
            <a:fld id="{40EFA738-DCCB-4858-8859-A16DA582A15B}" type="datetimeFigureOut">
              <a:rPr lang="en-US">
                <a:solidFill>
                  <a:prstClr val="black">
                    <a:tint val="75000"/>
                  </a:prstClr>
                </a:solidFill>
              </a:rPr>
              <a:pPr>
                <a:defRPr/>
              </a:pPr>
              <a:t>11/11/2024</a:t>
            </a:fld>
            <a:endParaRPr lang="en-U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AB17D83A-E740-490D-803D-E388E57304BE}" type="slidenum">
              <a:rPr lang="en-US" altLang="es-ES"/>
              <a:pPr>
                <a:defRPr/>
              </a:pPr>
              <a:t>‹Nº›</a:t>
            </a:fld>
            <a:endParaRPr lang="en-US" altLang="es-ES"/>
          </a:p>
        </p:txBody>
      </p:sp>
    </p:spTree>
    <p:extLst>
      <p:ext uri="{BB962C8B-B14F-4D97-AF65-F5344CB8AC3E}">
        <p14:creationId xmlns:p14="http://schemas.microsoft.com/office/powerpoint/2010/main" val="16340089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a:defRPr/>
            </a:pPr>
            <a:fld id="{40EFA738-DCCB-4858-8859-A16DA582A15B}" type="datetimeFigureOut">
              <a:rPr lang="en-US">
                <a:solidFill>
                  <a:prstClr val="black">
                    <a:tint val="75000"/>
                  </a:prstClr>
                </a:solidFill>
              </a:rPr>
              <a:pPr>
                <a:defRPr/>
              </a:pPr>
              <a:t>11/11/2024</a:t>
            </a:fld>
            <a:endParaRPr lang="en-US">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8CD30760-A8FB-409A-A9B4-12C7980A3AE0}" type="slidenum">
              <a:rPr lang="en-US" altLang="es-ES"/>
              <a:pPr>
                <a:defRPr/>
              </a:pPr>
              <a:t>‹Nº›</a:t>
            </a:fld>
            <a:endParaRPr lang="en-US" altLang="es-ES"/>
          </a:p>
        </p:txBody>
      </p:sp>
    </p:spTree>
    <p:extLst>
      <p:ext uri="{BB962C8B-B14F-4D97-AF65-F5344CB8AC3E}">
        <p14:creationId xmlns:p14="http://schemas.microsoft.com/office/powerpoint/2010/main" val="14544843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defRPr/>
            </a:pPr>
            <a:fld id="{40EFA738-DCCB-4858-8859-A16DA582A15B}" type="datetimeFigureOut">
              <a:rPr lang="en-US">
                <a:solidFill>
                  <a:prstClr val="black">
                    <a:tint val="75000"/>
                  </a:prstClr>
                </a:solidFill>
              </a:rPr>
              <a:pPr>
                <a:defRPr/>
              </a:pPr>
              <a:t>11/11/2024</a:t>
            </a:fld>
            <a:endParaRPr lang="en-US">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E1540A6A-97AA-43B8-953B-4A130E9BD7E6}" type="slidenum">
              <a:rPr lang="en-US" altLang="es-ES"/>
              <a:pPr>
                <a:defRPr/>
              </a:pPr>
              <a:t>‹Nº›</a:t>
            </a:fld>
            <a:endParaRPr lang="en-US" altLang="es-ES"/>
          </a:p>
        </p:txBody>
      </p:sp>
    </p:spTree>
    <p:extLst>
      <p:ext uri="{BB962C8B-B14F-4D97-AF65-F5344CB8AC3E}">
        <p14:creationId xmlns:p14="http://schemas.microsoft.com/office/powerpoint/2010/main" val="11916687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40EFA738-DCCB-4858-8859-A16DA582A15B}" type="datetimeFigureOut">
              <a:rPr lang="en-US">
                <a:solidFill>
                  <a:prstClr val="black">
                    <a:tint val="75000"/>
                  </a:prstClr>
                </a:solidFill>
              </a:rPr>
              <a:pPr>
                <a:defRPr/>
              </a:pPr>
              <a:t>11/11/2024</a:t>
            </a:fld>
            <a:endParaRPr lang="en-US">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36B32395-E7A2-44EC-949F-C937BB81CB19}" type="slidenum">
              <a:rPr lang="en-US" altLang="es-ES"/>
              <a:pPr>
                <a:defRPr/>
              </a:pPr>
              <a:t>‹Nº›</a:t>
            </a:fld>
            <a:endParaRPr lang="en-US" altLang="es-ES"/>
          </a:p>
        </p:txBody>
      </p:sp>
    </p:spTree>
    <p:extLst>
      <p:ext uri="{BB962C8B-B14F-4D97-AF65-F5344CB8AC3E}">
        <p14:creationId xmlns:p14="http://schemas.microsoft.com/office/powerpoint/2010/main" val="14407532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0EFA738-DCCB-4858-8859-A16DA582A15B}" type="datetimeFigureOut">
              <a:rPr lang="en-US">
                <a:solidFill>
                  <a:prstClr val="black">
                    <a:tint val="75000"/>
                  </a:prstClr>
                </a:solidFill>
              </a:rPr>
              <a:pPr>
                <a:defRPr/>
              </a:pPr>
              <a:t>11/11/2024</a:t>
            </a:fld>
            <a:endParaRPr lang="en-U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7EE0651B-EAFF-4DA3-8637-CD729442331F}" type="slidenum">
              <a:rPr lang="en-US" altLang="es-ES"/>
              <a:pPr>
                <a:defRPr/>
              </a:pPr>
              <a:t>‹Nº›</a:t>
            </a:fld>
            <a:endParaRPr lang="en-US" altLang="es-ES"/>
          </a:p>
        </p:txBody>
      </p:sp>
    </p:spTree>
    <p:extLst>
      <p:ext uri="{BB962C8B-B14F-4D97-AF65-F5344CB8AC3E}">
        <p14:creationId xmlns:p14="http://schemas.microsoft.com/office/powerpoint/2010/main" val="3945551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0EFA738-DCCB-4858-8859-A16DA582A15B}" type="datetimeFigureOut">
              <a:rPr lang="en-US">
                <a:solidFill>
                  <a:prstClr val="black">
                    <a:tint val="75000"/>
                  </a:prstClr>
                </a:solidFill>
              </a:rPr>
              <a:pPr>
                <a:defRPr/>
              </a:pPr>
              <a:t>11/11/2024</a:t>
            </a:fld>
            <a:endParaRPr lang="en-U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CDDD9AA2-77EE-44DF-81EC-4F2771E5E0F6}" type="slidenum">
              <a:rPr lang="en-US" altLang="es-ES"/>
              <a:pPr>
                <a:defRPr/>
              </a:pPr>
              <a:t>‹Nº›</a:t>
            </a:fld>
            <a:endParaRPr lang="en-US" altLang="es-ES"/>
          </a:p>
        </p:txBody>
      </p:sp>
    </p:spTree>
    <p:extLst>
      <p:ext uri="{BB962C8B-B14F-4D97-AF65-F5344CB8AC3E}">
        <p14:creationId xmlns:p14="http://schemas.microsoft.com/office/powerpoint/2010/main" val="5520141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40EFA738-DCCB-4858-8859-A16DA582A15B}" type="datetimeFigureOut">
              <a:rPr lang="en-US">
                <a:solidFill>
                  <a:prstClr val="black">
                    <a:tint val="75000"/>
                  </a:prstClr>
                </a:solidFill>
              </a:rPr>
              <a:pPr>
                <a:defRPr/>
              </a:pPr>
              <a:t>11/11/2024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6A46CFE9-FC09-4EF7-9274-A8F9475ACD77}" type="slidenum">
              <a:rPr lang="en-US" altLang="es-ES"/>
              <a:pPr>
                <a:defRPr/>
              </a:pPr>
              <a:t>‹Nº›</a:t>
            </a:fld>
            <a:endParaRPr lang="en-US" altLang="es-ES"/>
          </a:p>
        </p:txBody>
      </p:sp>
    </p:spTree>
    <p:extLst>
      <p:ext uri="{BB962C8B-B14F-4D97-AF65-F5344CB8AC3E}">
        <p14:creationId xmlns:p14="http://schemas.microsoft.com/office/powerpoint/2010/main" val="21427911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40EFA738-DCCB-4858-8859-A16DA582A15B}" type="datetimeFigureOut">
              <a:rPr lang="en-US">
                <a:solidFill>
                  <a:prstClr val="black">
                    <a:tint val="75000"/>
                  </a:prstClr>
                </a:solidFill>
              </a:rPr>
              <a:pPr>
                <a:defRPr/>
              </a:pPr>
              <a:t>11/11/2024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4836B50A-4E0D-4A54-8711-D477F3CCA6E6}" type="slidenum">
              <a:rPr lang="en-US" altLang="es-ES"/>
              <a:pPr>
                <a:defRPr/>
              </a:pPr>
              <a:t>‹Nº›</a:t>
            </a:fld>
            <a:endParaRPr lang="en-US" altLang="es-ES"/>
          </a:p>
        </p:txBody>
      </p:sp>
    </p:spTree>
    <p:extLst>
      <p:ext uri="{BB962C8B-B14F-4D97-AF65-F5344CB8AC3E}">
        <p14:creationId xmlns:p14="http://schemas.microsoft.com/office/powerpoint/2010/main" val="2383625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8570A6D-54A4-364D-AF7E-D655BF6ED89E}" type="datetimeFigureOut">
              <a:rPr lang="es-ES" smtClean="0"/>
              <a:t>11/11/2024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458041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18570A6D-54A4-364D-AF7E-D655BF6ED89E}" type="datetimeFigureOut">
              <a:rPr lang="es-ES" smtClean="0"/>
              <a:t>11/11/2024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27675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18570A6D-54A4-364D-AF7E-D655BF6ED89E}" type="datetimeFigureOut">
              <a:rPr lang="es-ES" smtClean="0"/>
              <a:t>11/11/2024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D64DC87-3091-A042-BD8D-8CE9DF99DD99}" type="slidenum">
              <a:rPr lang="es-ES" smtClean="0"/>
              <a:t>‹Nº›</a:t>
            </a:fld>
            <a:endParaRPr lang="es-ES"/>
          </a:p>
        </p:txBody>
      </p:sp>
    </p:spTree>
    <p:extLst>
      <p:ext uri="{BB962C8B-B14F-4D97-AF65-F5344CB8AC3E}">
        <p14:creationId xmlns:p14="http://schemas.microsoft.com/office/powerpoint/2010/main" val="2474419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70A6D-54A4-364D-AF7E-D655BF6ED89E}" type="datetimeFigureOut">
              <a:rPr lang="es-ES" smtClean="0"/>
              <a:t>11/11/2024</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4DC87-3091-A042-BD8D-8CE9DF99DD99}" type="slidenum">
              <a:rPr lang="es-ES" smtClean="0"/>
              <a:t>‹Nº›</a:t>
            </a:fld>
            <a:endParaRPr lang="es-ES"/>
          </a:p>
        </p:txBody>
      </p:sp>
    </p:spTree>
    <p:extLst>
      <p:ext uri="{BB962C8B-B14F-4D97-AF65-F5344CB8AC3E}">
        <p14:creationId xmlns:p14="http://schemas.microsoft.com/office/powerpoint/2010/main" val="3372509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2051"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defTabSz="914400" fontAlgn="base">
              <a:spcBef>
                <a:spcPct val="0"/>
              </a:spcBef>
              <a:spcAft>
                <a:spcPct val="0"/>
              </a:spcAft>
              <a:defRPr/>
            </a:pPr>
            <a:fld id="{40EFA738-DCCB-4858-8859-A16DA582A15B}" type="datetimeFigureOut">
              <a:rPr lang="en-US">
                <a:solidFill>
                  <a:prstClr val="black">
                    <a:tint val="75000"/>
                  </a:prstClr>
                </a:solidFill>
                <a:latin typeface="Arial" pitchFamily="34" charset="0"/>
                <a:cs typeface="Arial" pitchFamily="34" charset="0"/>
              </a:rPr>
              <a:pPr defTabSz="914400" fontAlgn="base">
                <a:spcBef>
                  <a:spcPct val="0"/>
                </a:spcBef>
                <a:spcAft>
                  <a:spcPct val="0"/>
                </a:spcAft>
                <a:defRPr/>
              </a:pPr>
              <a:t>11/11/2024</a:t>
            </a:fld>
            <a:endParaRPr lang="en-US">
              <a:solidFill>
                <a:prstClr val="black">
                  <a:tint val="75000"/>
                </a:prstClr>
              </a:solidFill>
              <a:latin typeface="Arial" pitchFamily="34" charset="0"/>
              <a:cs typeface="Arial" pitchFamily="34" charset="0"/>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defTabSz="914400"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914400" fontAlgn="base">
              <a:spcBef>
                <a:spcPct val="0"/>
              </a:spcBef>
              <a:spcAft>
                <a:spcPct val="0"/>
              </a:spcAft>
              <a:defRPr/>
            </a:pPr>
            <a:fld id="{D5488CAC-ADB9-4100-B7DE-952F57670407}" type="slidenum">
              <a:rPr lang="en-US" altLang="es-ES">
                <a:latin typeface="Arial" pitchFamily="34" charset="0"/>
                <a:cs typeface="Arial" pitchFamily="34" charset="0"/>
              </a:rPr>
              <a:pPr defTabSz="914400" fontAlgn="base">
                <a:spcBef>
                  <a:spcPct val="0"/>
                </a:spcBef>
                <a:spcAft>
                  <a:spcPct val="0"/>
                </a:spcAft>
                <a:defRPr/>
              </a:pPr>
              <a:t>‹Nº›</a:t>
            </a:fld>
            <a:endParaRPr lang="en-US" altLang="es-ES">
              <a:latin typeface="Arial" pitchFamily="34" charset="0"/>
              <a:cs typeface="Arial" pitchFamily="34" charset="0"/>
            </a:endParaRPr>
          </a:p>
        </p:txBody>
      </p:sp>
    </p:spTree>
    <p:extLst>
      <p:ext uri="{BB962C8B-B14F-4D97-AF65-F5344CB8AC3E}">
        <p14:creationId xmlns:p14="http://schemas.microsoft.com/office/powerpoint/2010/main" val="3352406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2051"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defTabSz="914400" fontAlgn="base">
              <a:spcBef>
                <a:spcPct val="0"/>
              </a:spcBef>
              <a:spcAft>
                <a:spcPct val="0"/>
              </a:spcAft>
              <a:defRPr/>
            </a:pPr>
            <a:fld id="{40EFA738-DCCB-4858-8859-A16DA582A15B}" type="datetimeFigureOut">
              <a:rPr lang="en-US">
                <a:solidFill>
                  <a:prstClr val="black">
                    <a:tint val="75000"/>
                  </a:prstClr>
                </a:solidFill>
                <a:latin typeface="Arial" pitchFamily="34" charset="0"/>
                <a:cs typeface="Arial" pitchFamily="34" charset="0"/>
              </a:rPr>
              <a:pPr defTabSz="914400" fontAlgn="base">
                <a:spcBef>
                  <a:spcPct val="0"/>
                </a:spcBef>
                <a:spcAft>
                  <a:spcPct val="0"/>
                </a:spcAft>
                <a:defRPr/>
              </a:pPr>
              <a:t>11/11/2024</a:t>
            </a:fld>
            <a:endParaRPr lang="en-US">
              <a:solidFill>
                <a:prstClr val="black">
                  <a:tint val="75000"/>
                </a:prstClr>
              </a:solidFill>
              <a:latin typeface="Arial" pitchFamily="34" charset="0"/>
              <a:cs typeface="Arial" pitchFamily="34" charset="0"/>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defTabSz="914400"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914400" fontAlgn="base">
              <a:spcBef>
                <a:spcPct val="0"/>
              </a:spcBef>
              <a:spcAft>
                <a:spcPct val="0"/>
              </a:spcAft>
              <a:defRPr/>
            </a:pPr>
            <a:fld id="{D5488CAC-ADB9-4100-B7DE-952F57670407}" type="slidenum">
              <a:rPr lang="en-US" altLang="es-ES">
                <a:latin typeface="Arial" pitchFamily="34" charset="0"/>
                <a:cs typeface="Arial" pitchFamily="34" charset="0"/>
              </a:rPr>
              <a:pPr defTabSz="914400" fontAlgn="base">
                <a:spcBef>
                  <a:spcPct val="0"/>
                </a:spcBef>
                <a:spcAft>
                  <a:spcPct val="0"/>
                </a:spcAft>
                <a:defRPr/>
              </a:pPr>
              <a:t>‹Nº›</a:t>
            </a:fld>
            <a:endParaRPr lang="en-US" altLang="es-ES">
              <a:latin typeface="Arial" pitchFamily="34" charset="0"/>
              <a:cs typeface="Arial" pitchFamily="34" charset="0"/>
            </a:endParaRPr>
          </a:p>
        </p:txBody>
      </p:sp>
    </p:spTree>
    <p:extLst>
      <p:ext uri="{BB962C8B-B14F-4D97-AF65-F5344CB8AC3E}">
        <p14:creationId xmlns:p14="http://schemas.microsoft.com/office/powerpoint/2010/main" val="27769941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5123"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prstClr val="black">
                    <a:tint val="75000"/>
                  </a:prstClr>
                </a:solidFill>
                <a:sym typeface="Helvetica Light"/>
              </a:defRPr>
            </a:lvl1pPr>
          </a:lstStyle>
          <a:p>
            <a:pPr defTabSz="914400" fontAlgn="base">
              <a:spcBef>
                <a:spcPct val="0"/>
              </a:spcBef>
              <a:spcAft>
                <a:spcPct val="0"/>
              </a:spcAft>
              <a:defRPr/>
            </a:pPr>
            <a:fld id="{40EFA738-DCCB-4858-8859-A16DA582A15B}" type="datetimeFigureOut">
              <a:rPr lang="en-US">
                <a:latin typeface="Arial" pitchFamily="34" charset="0"/>
                <a:cs typeface="Arial" pitchFamily="34" charset="0"/>
              </a:rPr>
              <a:pPr defTabSz="914400" fontAlgn="base">
                <a:spcBef>
                  <a:spcPct val="0"/>
                </a:spcBef>
                <a:spcAft>
                  <a:spcPct val="0"/>
                </a:spcAft>
                <a:defRPr/>
              </a:pPr>
              <a:t>11/11/2024</a:t>
            </a:fld>
            <a:endParaRPr lang="en-US">
              <a:latin typeface="Arial" pitchFamily="34" charset="0"/>
              <a:cs typeface="Arial" pitchFamily="34" charset="0"/>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sym typeface="Helvetica Light"/>
              </a:defRPr>
            </a:lvl1pPr>
          </a:lstStyle>
          <a:p>
            <a:pPr defTabSz="914400" fontAlgn="base">
              <a:spcBef>
                <a:spcPct val="0"/>
              </a:spcBef>
              <a:spcAft>
                <a:spcPct val="0"/>
              </a:spcAft>
              <a:defRPr/>
            </a:pPr>
            <a:endParaRPr lang="en-US">
              <a:latin typeface="Arial" pitchFamily="34" charset="0"/>
              <a:cs typeface="Arial" pitchFamily="34" charset="0"/>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sym typeface="Helvetica Light"/>
              </a:defRPr>
            </a:lvl1pPr>
          </a:lstStyle>
          <a:p>
            <a:pPr defTabSz="914400" fontAlgn="base">
              <a:spcBef>
                <a:spcPct val="0"/>
              </a:spcBef>
              <a:spcAft>
                <a:spcPct val="0"/>
              </a:spcAft>
              <a:defRPr/>
            </a:pPr>
            <a:fld id="{3FD4803F-B7F1-443F-8DFD-23C9F4EC1A94}" type="slidenum">
              <a:rPr lang="en-US" altLang="es-ES">
                <a:latin typeface="Arial" pitchFamily="34" charset="0"/>
                <a:cs typeface="Arial" pitchFamily="34" charset="0"/>
              </a:rPr>
              <a:pPr defTabSz="914400" fontAlgn="base">
                <a:spcBef>
                  <a:spcPct val="0"/>
                </a:spcBef>
                <a:spcAft>
                  <a:spcPct val="0"/>
                </a:spcAft>
                <a:defRPr/>
              </a:pPr>
              <a:t>‹Nº›</a:t>
            </a:fld>
            <a:endParaRPr lang="en-US" altLang="es-ES">
              <a:latin typeface="Arial" pitchFamily="34" charset="0"/>
              <a:cs typeface="Arial" pitchFamily="34" charset="0"/>
            </a:endParaRPr>
          </a:p>
        </p:txBody>
      </p:sp>
    </p:spTree>
    <p:extLst>
      <p:ext uri="{BB962C8B-B14F-4D97-AF65-F5344CB8AC3E}">
        <p14:creationId xmlns:p14="http://schemas.microsoft.com/office/powerpoint/2010/main" val="8537950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430322">
              <a:defRPr/>
            </a:pPr>
            <a:endParaRPr lang="en-US" sz="2700" kern="0">
              <a:solidFill>
                <a:prstClr val="black"/>
              </a:solidFill>
              <a:cs typeface="Arial" pitchFamily="34" charset="0"/>
              <a:sym typeface="Helvetica Ligh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430322">
              <a:defRPr/>
            </a:pPr>
            <a:endParaRPr lang="en-US" sz="2700" kern="0">
              <a:solidFill>
                <a:prstClr val="black"/>
              </a:solidFill>
              <a:cs typeface="Arial" pitchFamily="34" charset="0"/>
              <a:sym typeface="Helvetica Light"/>
            </a:endParaRPr>
          </a:p>
        </p:txBody>
      </p:sp>
      <p:sp>
        <p:nvSpPr>
          <p:cNvPr id="614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s-ES" smtClean="0"/>
              <a:t>Haga clic para modificar el estilo de título del patrón</a:t>
            </a:r>
            <a:endParaRPr lang="en-US" smtClean="0"/>
          </a:p>
        </p:txBody>
      </p:sp>
      <p:sp>
        <p:nvSpPr>
          <p:cNvPr id="614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6150" name="Date Placeholder 9"/>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defTabSz="430213" eaLnBrk="1" hangingPunct="1">
              <a:defRPr sz="1200" smtClean="0">
                <a:solidFill>
                  <a:srgbClr val="045C75"/>
                </a:solidFill>
                <a:latin typeface="Helvetica Light"/>
                <a:sym typeface="Helvetica Light"/>
              </a:defRPr>
            </a:lvl1pPr>
          </a:lstStyle>
          <a:p>
            <a:pPr fontAlgn="base">
              <a:spcBef>
                <a:spcPct val="0"/>
              </a:spcBef>
              <a:spcAft>
                <a:spcPct val="0"/>
              </a:spcAft>
              <a:defRPr/>
            </a:pPr>
            <a:endParaRPr lang="en-US">
              <a:cs typeface="Arial" pitchFamily="34" charset="0"/>
            </a:endParaRPr>
          </a:p>
        </p:txBody>
      </p:sp>
      <p:sp>
        <p:nvSpPr>
          <p:cNvPr id="6151" name="Footer Placeholder 21"/>
          <p:cNvSpPr>
            <a:spLocks noGrp="1"/>
          </p:cNvSpPr>
          <p:nvPr>
            <p:ph type="ftr" sz="quarter" idx="3"/>
          </p:nvPr>
        </p:nvSpPr>
        <p:spPr bwMode="auto">
          <a:xfrm>
            <a:off x="2667000" y="6356350"/>
            <a:ext cx="3352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defTabSz="430213" eaLnBrk="1" hangingPunct="1">
              <a:defRPr sz="1200" smtClean="0">
                <a:solidFill>
                  <a:srgbClr val="045C75"/>
                </a:solidFill>
                <a:latin typeface="Helvetica Light"/>
                <a:sym typeface="Helvetica Light"/>
              </a:defRPr>
            </a:lvl1pPr>
          </a:lstStyle>
          <a:p>
            <a:pPr fontAlgn="base">
              <a:spcBef>
                <a:spcPct val="0"/>
              </a:spcBef>
              <a:spcAft>
                <a:spcPct val="0"/>
              </a:spcAft>
              <a:defRPr/>
            </a:pPr>
            <a:endParaRPr lang="en-US">
              <a:cs typeface="Arial" pitchFamily="34" charset="0"/>
            </a:endParaRPr>
          </a:p>
        </p:txBody>
      </p:sp>
      <p:sp>
        <p:nvSpPr>
          <p:cNvPr id="6152" name="Slide Number Placeholder 17"/>
          <p:cNvSpPr>
            <a:spLocks noGrp="1"/>
          </p:cNvSpPr>
          <p:nvPr>
            <p:ph type="sldNum" sz="quarter" idx="4"/>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r" defTabSz="430213" eaLnBrk="1" hangingPunct="1">
              <a:defRPr sz="1200" smtClean="0">
                <a:solidFill>
                  <a:srgbClr val="045C75"/>
                </a:solidFill>
                <a:latin typeface="Helvetica Light"/>
                <a:sym typeface="Helvetica Light"/>
              </a:defRPr>
            </a:lvl1pPr>
          </a:lstStyle>
          <a:p>
            <a:pPr fontAlgn="base">
              <a:spcBef>
                <a:spcPct val="0"/>
              </a:spcBef>
              <a:spcAft>
                <a:spcPct val="0"/>
              </a:spcAft>
              <a:defRPr/>
            </a:pPr>
            <a:fld id="{5D8A04BD-DE6A-4B4B-908F-94DB4CB2C73B}" type="slidenum">
              <a:rPr lang="en-US">
                <a:cs typeface="Arial" pitchFamily="34" charset="0"/>
              </a:rPr>
              <a:pPr fontAlgn="base">
                <a:spcBef>
                  <a:spcPct val="0"/>
                </a:spcBef>
                <a:spcAft>
                  <a:spcPct val="0"/>
                </a:spcAft>
                <a:defRPr/>
              </a:pPr>
              <a:t>‹Nº›</a:t>
            </a:fld>
            <a:endParaRPr lang="en-US">
              <a:cs typeface="Arial" pitchFamily="34" charset="0"/>
            </a:endParaRPr>
          </a:p>
        </p:txBody>
      </p:sp>
      <p:grpSp>
        <p:nvGrpSpPr>
          <p:cNvPr id="615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ctr" defTabSz="430322">
                <a:defRPr/>
              </a:pPr>
              <a:endParaRPr lang="en-US" sz="2700" kern="0">
                <a:solidFill>
                  <a:sysClr val="windowText" lastClr="000000"/>
                </a:solidFill>
                <a:latin typeface="Helvetica Light"/>
                <a:cs typeface="Arial" pitchFamily="34" charset="0"/>
                <a:sym typeface="Helvetica Ligh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ctr" defTabSz="430322">
                <a:defRPr/>
              </a:pPr>
              <a:endParaRPr lang="en-US" sz="2700" kern="0">
                <a:solidFill>
                  <a:sysClr val="windowText" lastClr="000000"/>
                </a:solidFill>
                <a:latin typeface="Helvetica Light"/>
                <a:cs typeface="Arial" pitchFamily="34" charset="0"/>
                <a:sym typeface="Helvetica Light"/>
              </a:endParaRPr>
            </a:p>
          </p:txBody>
        </p:sp>
      </p:grpSp>
    </p:spTree>
    <p:extLst>
      <p:ext uri="{BB962C8B-B14F-4D97-AF65-F5344CB8AC3E}">
        <p14:creationId xmlns:p14="http://schemas.microsoft.com/office/powerpoint/2010/main" val="6982198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p:fade/>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2051"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defTabSz="914400" fontAlgn="base">
              <a:spcBef>
                <a:spcPct val="0"/>
              </a:spcBef>
              <a:spcAft>
                <a:spcPct val="0"/>
              </a:spcAft>
              <a:defRPr/>
            </a:pPr>
            <a:fld id="{40EFA738-DCCB-4858-8859-A16DA582A15B}" type="datetimeFigureOut">
              <a:rPr lang="en-US">
                <a:solidFill>
                  <a:prstClr val="black">
                    <a:tint val="75000"/>
                  </a:prstClr>
                </a:solidFill>
                <a:latin typeface="Arial" pitchFamily="34" charset="0"/>
                <a:cs typeface="Arial" pitchFamily="34" charset="0"/>
                <a:sym typeface="Helvetica Light"/>
              </a:rPr>
              <a:pPr defTabSz="914400" fontAlgn="base">
                <a:spcBef>
                  <a:spcPct val="0"/>
                </a:spcBef>
                <a:spcAft>
                  <a:spcPct val="0"/>
                </a:spcAft>
                <a:defRPr/>
              </a:pPr>
              <a:t>11/11/2024</a:t>
            </a:fld>
            <a:endParaRPr lang="en-US">
              <a:solidFill>
                <a:prstClr val="black">
                  <a:tint val="75000"/>
                </a:prstClr>
              </a:solidFill>
              <a:latin typeface="Arial" pitchFamily="34" charset="0"/>
              <a:cs typeface="Arial" pitchFamily="34" charset="0"/>
              <a:sym typeface="Helvetica Light"/>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defTabSz="914400" fontAlgn="base">
              <a:spcBef>
                <a:spcPct val="0"/>
              </a:spcBef>
              <a:spcAft>
                <a:spcPct val="0"/>
              </a:spcAft>
              <a:defRPr/>
            </a:pPr>
            <a:endParaRPr lang="en-US">
              <a:solidFill>
                <a:prstClr val="black">
                  <a:tint val="75000"/>
                </a:prstClr>
              </a:solidFill>
              <a:latin typeface="Arial" pitchFamily="34" charset="0"/>
              <a:cs typeface="Arial" pitchFamily="34" charset="0"/>
              <a:sym typeface="Helvetica Light"/>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defTabSz="914400" fontAlgn="base">
              <a:spcBef>
                <a:spcPct val="0"/>
              </a:spcBef>
              <a:spcAft>
                <a:spcPct val="0"/>
              </a:spcAft>
              <a:defRPr/>
            </a:pPr>
            <a:fld id="{3471E626-113E-4CA4-84C4-42FB1C7FBB4C}" type="slidenum">
              <a:rPr lang="en-US" altLang="es-ES">
                <a:latin typeface="Arial" pitchFamily="34" charset="0"/>
                <a:cs typeface="Arial" pitchFamily="34" charset="0"/>
                <a:sym typeface="Helvetica Light"/>
              </a:rPr>
              <a:pPr defTabSz="914400" fontAlgn="base">
                <a:spcBef>
                  <a:spcPct val="0"/>
                </a:spcBef>
                <a:spcAft>
                  <a:spcPct val="0"/>
                </a:spcAft>
                <a:defRPr/>
              </a:pPr>
              <a:t>‹Nº›</a:t>
            </a:fld>
            <a:endParaRPr lang="en-US" altLang="es-ES">
              <a:latin typeface="Arial" pitchFamily="34" charset="0"/>
              <a:cs typeface="Arial" pitchFamily="34" charset="0"/>
              <a:sym typeface="Helvetica Light"/>
            </a:endParaRPr>
          </a:p>
        </p:txBody>
      </p:sp>
    </p:spTree>
    <p:extLst>
      <p:ext uri="{BB962C8B-B14F-4D97-AF65-F5344CB8AC3E}">
        <p14:creationId xmlns:p14="http://schemas.microsoft.com/office/powerpoint/2010/main" val="370631240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8.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8.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9.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D828B3B4-0174-3F8D-C052-A5B3B80BFDC4}"/>
              </a:ext>
            </a:extLst>
          </p:cNvPr>
          <p:cNvPicPr>
            <a:picLocks noChangeAspect="1"/>
          </p:cNvPicPr>
          <p:nvPr/>
        </p:nvPicPr>
        <p:blipFill>
          <a:blip r:embed="rId2"/>
          <a:stretch>
            <a:fillRect/>
          </a:stretch>
        </p:blipFill>
        <p:spPr>
          <a:xfrm>
            <a:off x="0" y="12700"/>
            <a:ext cx="9160996" cy="6845300"/>
          </a:xfrm>
          <a:prstGeom prst="rect">
            <a:avLst/>
          </a:prstGeom>
        </p:spPr>
      </p:pic>
      <p:sp>
        <p:nvSpPr>
          <p:cNvPr id="5" name="CuadroTexto 4">
            <a:extLst>
              <a:ext uri="{FF2B5EF4-FFF2-40B4-BE49-F238E27FC236}">
                <a16:creationId xmlns:a16="http://schemas.microsoft.com/office/drawing/2014/main" xmlns="" id="{4395B565-937A-87C2-8C3D-EA7F4793275F}"/>
              </a:ext>
            </a:extLst>
          </p:cNvPr>
          <p:cNvSpPr txBox="1"/>
          <p:nvPr/>
        </p:nvSpPr>
        <p:spPr>
          <a:xfrm>
            <a:off x="0" y="4722607"/>
            <a:ext cx="9144000" cy="2031325"/>
          </a:xfrm>
          <a:prstGeom prst="rect">
            <a:avLst/>
          </a:prstGeom>
          <a:noFill/>
        </p:spPr>
        <p:txBody>
          <a:bodyPr wrap="square" rtlCol="0">
            <a:spAutoFit/>
          </a:bodyPr>
          <a:lstStyle/>
          <a:p>
            <a:pPr algn="ctr"/>
            <a:r>
              <a:rPr lang="es-ES" sz="3600" b="1" dirty="0" smtClean="0"/>
              <a:t>IMPLICACIONES FISCALES EN LAS ESTRUCTURAS HOLDING FAMILIARES</a:t>
            </a:r>
            <a:endParaRPr lang="es-ES" sz="3600" b="1" dirty="0"/>
          </a:p>
          <a:p>
            <a:pPr algn="ctr"/>
            <a:r>
              <a:rPr lang="es-ES" dirty="0" smtClean="0"/>
              <a:t>Antonio P. </a:t>
            </a:r>
            <a:r>
              <a:rPr lang="es-ES" dirty="0" err="1" smtClean="0"/>
              <a:t>Martinez</a:t>
            </a:r>
            <a:r>
              <a:rPr lang="es-ES" dirty="0" smtClean="0"/>
              <a:t> Alfonso</a:t>
            </a:r>
          </a:p>
          <a:p>
            <a:pPr algn="ctr"/>
            <a:r>
              <a:rPr lang="es-ES" dirty="0" smtClean="0"/>
              <a:t>Doctor en Ciencias Económicas y Empresariales</a:t>
            </a:r>
          </a:p>
          <a:p>
            <a:pPr algn="ctr"/>
            <a:r>
              <a:rPr lang="es-ES" dirty="0" smtClean="0"/>
              <a:t>Técnico de hacienda del </a:t>
            </a:r>
            <a:r>
              <a:rPr lang="es-ES" dirty="0" smtClean="0"/>
              <a:t>Estado. AEAT</a:t>
            </a:r>
            <a:endParaRPr lang="es-ES" dirty="0"/>
          </a:p>
        </p:txBody>
      </p:sp>
    </p:spTree>
    <p:extLst>
      <p:ext uri="{BB962C8B-B14F-4D97-AF65-F5344CB8AC3E}">
        <p14:creationId xmlns:p14="http://schemas.microsoft.com/office/powerpoint/2010/main" val="178086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1 Marcador de número de diapositiva"/>
          <p:cNvSpPr>
            <a:spLocks noGrp="1"/>
          </p:cNvSpPr>
          <p:nvPr>
            <p:ph type="sldNum" sz="quarter" idx="12"/>
          </p:nvPr>
        </p:nvSpPr>
        <p:spPr bwMode="auto">
          <a:xfrm>
            <a:off x="8777288" y="649287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fld id="{0DBD89AF-53EB-4898-8CB3-C275BFF3DAB0}" type="slidenum">
              <a:rPr lang="en-US" altLang="es-ES" sz="1200">
                <a:solidFill>
                  <a:srgbClr val="000000"/>
                </a:solidFill>
                <a:latin typeface="Arial" pitchFamily="34" charset="0"/>
              </a:rPr>
              <a:pPr/>
              <a:t>10</a:t>
            </a:fld>
            <a:endParaRPr lang="en-US" altLang="es-ES" sz="1200">
              <a:solidFill>
                <a:srgbClr val="000000"/>
              </a:solidFill>
              <a:latin typeface="Arial" pitchFamily="34" charset="0"/>
            </a:endParaRPr>
          </a:p>
        </p:txBody>
      </p:sp>
      <p:pic>
        <p:nvPicPr>
          <p:cNvPr id="7" name="Imagen 4">
            <a:extLst>
              <a:ext uri="{FF2B5EF4-FFF2-40B4-BE49-F238E27FC236}">
                <a16:creationId xmlns:a16="http://schemas.microsoft.com/office/drawing/2014/main" xmlns="" id="{A2325222-D105-EF3B-23F7-B8796377D2C8}"/>
              </a:ext>
            </a:extLst>
          </p:cNvPr>
          <p:cNvPicPr>
            <a:picLocks noChangeAspect="1"/>
          </p:cNvPicPr>
          <p:nvPr/>
        </p:nvPicPr>
        <p:blipFill rotWithShape="1">
          <a:blip r:embed="rId3"/>
          <a:srcRect b="87433"/>
          <a:stretch/>
        </p:blipFill>
        <p:spPr>
          <a:xfrm>
            <a:off x="0" y="0"/>
            <a:ext cx="9144000" cy="615631"/>
          </a:xfrm>
          <a:prstGeom prst="rect">
            <a:avLst/>
          </a:prstGeom>
        </p:spPr>
      </p:pic>
      <p:sp>
        <p:nvSpPr>
          <p:cNvPr id="4" name="3 CuadroTexto"/>
          <p:cNvSpPr txBox="1"/>
          <p:nvPr/>
        </p:nvSpPr>
        <p:spPr>
          <a:xfrm>
            <a:off x="69850" y="600455"/>
            <a:ext cx="8885238" cy="4000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es-ES" sz="2000" b="1" dirty="0"/>
              <a:t>VENTAJAS DE CARÁCTER TRIBUTARIO LAS HOLDING</a:t>
            </a:r>
            <a:endParaRPr lang="es-ES" sz="2000" dirty="0"/>
          </a:p>
        </p:txBody>
      </p:sp>
      <p:sp>
        <p:nvSpPr>
          <p:cNvPr id="5" name="4 Rectángulo"/>
          <p:cNvSpPr>
            <a:spLocks noChangeArrowheads="1"/>
          </p:cNvSpPr>
          <p:nvPr/>
        </p:nvSpPr>
        <p:spPr bwMode="auto">
          <a:xfrm>
            <a:off x="69850" y="1016441"/>
            <a:ext cx="8885238"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eaLnBrk="1" hangingPunct="1">
              <a:buFontTx/>
              <a:buAutoNum type="alphaLcParenR"/>
            </a:pPr>
            <a:r>
              <a:rPr lang="es-ES" altLang="es-ES" sz="2000" dirty="0">
                <a:latin typeface="Arial" pitchFamily="34" charset="0"/>
                <a:cs typeface="Arial" pitchFamily="34" charset="0"/>
              </a:rPr>
              <a:t>Facilita la consecución de los beneficios fiscales aplicables a la empresa familiar, fundamentalmente en el IP y en el ISD, cuando las sociedades participadas no sean patrimoniales según art. 4.8º.Dos ley IP.</a:t>
            </a:r>
          </a:p>
          <a:p>
            <a:pPr marL="342900" indent="-342900" algn="just" eaLnBrk="1" hangingPunct="1">
              <a:buFontTx/>
              <a:buAutoNum type="alphaLcParenR"/>
            </a:pPr>
            <a:r>
              <a:rPr lang="es-ES" altLang="es-ES" sz="2000" dirty="0">
                <a:latin typeface="Arial" pitchFamily="34" charset="0"/>
                <a:cs typeface="Arial" pitchFamily="34" charset="0"/>
              </a:rPr>
              <a:t>Menor coste fiscal en caso de reparto de dividendos para retribuir a los socios</a:t>
            </a:r>
          </a:p>
          <a:p>
            <a:pPr marL="342900" indent="-342900" algn="just" eaLnBrk="1" hangingPunct="1">
              <a:buFontTx/>
              <a:buAutoNum type="alphaLcParenR"/>
            </a:pPr>
            <a:r>
              <a:rPr lang="es-ES" altLang="es-ES" sz="2000" dirty="0">
                <a:latin typeface="Arial" pitchFamily="34" charset="0"/>
                <a:cs typeface="Arial" pitchFamily="34" charset="0"/>
              </a:rPr>
              <a:t>Menor coste fiscal en caso de financiación de nuevas actividades</a:t>
            </a:r>
          </a:p>
          <a:p>
            <a:pPr marL="342900" indent="-342900" algn="just" eaLnBrk="1" hangingPunct="1">
              <a:buFontTx/>
              <a:buAutoNum type="alphaLcParenR"/>
            </a:pPr>
            <a:r>
              <a:rPr lang="es-ES" altLang="es-ES" sz="2000" dirty="0">
                <a:latin typeface="Arial" pitchFamily="34" charset="0"/>
                <a:cs typeface="Arial" pitchFamily="34" charset="0"/>
              </a:rPr>
              <a:t>Posibilidad de tributar en régimen fiscal especial de consolidación fiscal en el impuesto sobre sociedades</a:t>
            </a:r>
          </a:p>
          <a:p>
            <a:pPr marL="342900" indent="-342900" algn="just" eaLnBrk="1" hangingPunct="1">
              <a:buFontTx/>
              <a:buAutoNum type="alphaLcParenR"/>
            </a:pPr>
            <a:r>
              <a:rPr lang="es-ES" altLang="es-ES" sz="2000" dirty="0">
                <a:latin typeface="Arial" pitchFamily="34" charset="0"/>
                <a:cs typeface="Arial" pitchFamily="34" charset="0"/>
              </a:rPr>
              <a:t>Aplicación de reglas especiales para determinar la exención de dividendos art. 21,1 LIS cuando una entidad obtenga dividendos, o rentas derivadas de la transmisión de participaciones representativos del capital o fondos propios de entidades cuando tales rentas representen más de un 70% de sus ingresos</a:t>
            </a:r>
          </a:p>
          <a:p>
            <a:pPr marL="342900" indent="-342900" algn="just" eaLnBrk="1" hangingPunct="1">
              <a:buFontTx/>
              <a:buAutoNum type="alphaLcParenR"/>
            </a:pPr>
            <a:r>
              <a:rPr lang="es-ES" altLang="es-ES" sz="2000" dirty="0">
                <a:latin typeface="Arial" pitchFamily="34" charset="0"/>
                <a:cs typeface="Arial" pitchFamily="34" charset="0"/>
              </a:rPr>
              <a:t>Posibilidad de optar por tributar en el régimen especial de grupos de entidades a efectos del Impuesto sobre el Valor Añadido</a:t>
            </a:r>
          </a:p>
          <a:p>
            <a:pPr marL="342900" indent="-342900" algn="just" eaLnBrk="1" hangingPunct="1">
              <a:buFontTx/>
              <a:buAutoNum type="alphaLcParenR"/>
            </a:pPr>
            <a:r>
              <a:rPr lang="es-ES" altLang="es-ES" sz="2000" dirty="0">
                <a:latin typeface="Arial" pitchFamily="34" charset="0"/>
                <a:cs typeface="Arial" pitchFamily="34" charset="0"/>
              </a:rPr>
              <a:t>En caso de hacer una reestructuración empresarial para pasar de un grupo horizontal a uno vertical, posibilidad de aplicar el régimen FEAC para diferir las plusvalías que puedan aflorar, siempre que hayan motivos económicos validos.</a:t>
            </a:r>
          </a:p>
        </p:txBody>
      </p:sp>
    </p:spTree>
    <p:extLst>
      <p:ext uri="{BB962C8B-B14F-4D97-AF65-F5344CB8AC3E}">
        <p14:creationId xmlns:p14="http://schemas.microsoft.com/office/powerpoint/2010/main" val="246629964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1 Marcador de número de diapositiva"/>
          <p:cNvSpPr>
            <a:spLocks noGrp="1"/>
          </p:cNvSpPr>
          <p:nvPr>
            <p:ph type="sldNum" sz="quarter" idx="12"/>
          </p:nvPr>
        </p:nvSpPr>
        <p:spPr bwMode="auto">
          <a:xfrm>
            <a:off x="8777288" y="649287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fld id="{0DBD89AF-53EB-4898-8CB3-C275BFF3DAB0}" type="slidenum">
              <a:rPr lang="en-US" altLang="es-ES" sz="1200">
                <a:solidFill>
                  <a:srgbClr val="000000"/>
                </a:solidFill>
                <a:latin typeface="Arial" pitchFamily="34" charset="0"/>
              </a:rPr>
              <a:pPr/>
              <a:t>11</a:t>
            </a:fld>
            <a:endParaRPr lang="en-US" altLang="es-ES" sz="1200">
              <a:solidFill>
                <a:srgbClr val="000000"/>
              </a:solidFill>
              <a:latin typeface="Arial" pitchFamily="34" charset="0"/>
            </a:endParaRPr>
          </a:p>
        </p:txBody>
      </p:sp>
      <p:pic>
        <p:nvPicPr>
          <p:cNvPr id="7" name="Imagen 4">
            <a:extLst>
              <a:ext uri="{FF2B5EF4-FFF2-40B4-BE49-F238E27FC236}">
                <a16:creationId xmlns:a16="http://schemas.microsoft.com/office/drawing/2014/main" xmlns="" id="{A2325222-D105-EF3B-23F7-B8796377D2C8}"/>
              </a:ext>
            </a:extLst>
          </p:cNvPr>
          <p:cNvPicPr>
            <a:picLocks noChangeAspect="1"/>
          </p:cNvPicPr>
          <p:nvPr/>
        </p:nvPicPr>
        <p:blipFill rotWithShape="1">
          <a:blip r:embed="rId3"/>
          <a:srcRect b="87433"/>
          <a:stretch/>
        </p:blipFill>
        <p:spPr>
          <a:xfrm>
            <a:off x="0" y="0"/>
            <a:ext cx="9144000" cy="615631"/>
          </a:xfrm>
          <a:prstGeom prst="rect">
            <a:avLst/>
          </a:prstGeom>
        </p:spPr>
      </p:pic>
      <p:sp>
        <p:nvSpPr>
          <p:cNvPr id="4" name="3 CuadroTexto"/>
          <p:cNvSpPr txBox="1"/>
          <p:nvPr/>
        </p:nvSpPr>
        <p:spPr>
          <a:xfrm>
            <a:off x="174625" y="615631"/>
            <a:ext cx="8885238" cy="4000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es-ES" sz="2000" b="1" dirty="0"/>
              <a:t>INCONVENIENTES DE LAS HOLDING</a:t>
            </a:r>
            <a:endParaRPr lang="es-ES" sz="2000" dirty="0"/>
          </a:p>
        </p:txBody>
      </p:sp>
      <p:sp>
        <p:nvSpPr>
          <p:cNvPr id="5" name="4 Rectángulo"/>
          <p:cNvSpPr>
            <a:spLocks noChangeArrowheads="1"/>
          </p:cNvSpPr>
          <p:nvPr/>
        </p:nvSpPr>
        <p:spPr bwMode="auto">
          <a:xfrm>
            <a:off x="174625" y="1015681"/>
            <a:ext cx="8885238" cy="580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es-ES_tradnl" altLang="es-ES" dirty="0"/>
              <a:t>Por otra parte, y en relación a los inconvenientes o desventajas, estas no vienen por la propia estructura de la holding, sino del pensamiento y de la propia cultura del control personalista de la empresa familiar, por lo que podemos señalar entre otros los siguientes:</a:t>
            </a:r>
            <a:endParaRPr lang="es-ES" altLang="es-ES" dirty="0"/>
          </a:p>
          <a:p>
            <a:pPr algn="just" eaLnBrk="1" hangingPunct="1"/>
            <a:r>
              <a:rPr lang="es-ES_tradnl" altLang="es-ES" sz="1700" dirty="0" smtClean="0"/>
              <a:t>• La acumulación del INCN de todas las sociedades controladas a los efectos de tributación en el IAE. </a:t>
            </a:r>
            <a:endParaRPr lang="es-ES" altLang="es-ES" sz="1700" dirty="0"/>
          </a:p>
          <a:p>
            <a:pPr algn="just" eaLnBrk="1" hangingPunct="1"/>
            <a:r>
              <a:rPr lang="es-ES_tradnl" altLang="es-ES" sz="1700" dirty="0"/>
              <a:t>• Se pierde el control personalísimo de las operaciones y en consecuencia el trato humano con el personal, proveedores y clientes.</a:t>
            </a:r>
            <a:endParaRPr lang="es-ES" altLang="es-ES" sz="1700" dirty="0"/>
          </a:p>
          <a:p>
            <a:pPr algn="just" eaLnBrk="1" hangingPunct="1"/>
            <a:r>
              <a:rPr lang="es-ES_tradnl" altLang="es-ES" sz="1700" dirty="0"/>
              <a:t>• Se deja a un lado el orgullo familiar.</a:t>
            </a:r>
            <a:endParaRPr lang="es-ES" altLang="es-ES" sz="1700" dirty="0"/>
          </a:p>
          <a:p>
            <a:pPr algn="just" eaLnBrk="1" hangingPunct="1"/>
            <a:r>
              <a:rPr lang="es-ES_tradnl" altLang="es-ES" sz="1700" dirty="0"/>
              <a:t>• Se pierde el liderazgo del patriarca/matriarca.</a:t>
            </a:r>
            <a:endParaRPr lang="es-ES" altLang="es-ES" sz="1700" dirty="0"/>
          </a:p>
          <a:p>
            <a:pPr algn="just" eaLnBrk="1" hangingPunct="1"/>
            <a:r>
              <a:rPr lang="es-ES_tradnl" altLang="es-ES" sz="1700" dirty="0"/>
              <a:t>• Se pierde la pasión de la familia y en especial de su fundador por la empresa y su continuidad.</a:t>
            </a:r>
          </a:p>
          <a:p>
            <a:pPr algn="just" eaLnBrk="1" hangingPunct="1"/>
            <a:r>
              <a:rPr lang="es-ES_tradnl" altLang="es-ES" sz="1700" dirty="0"/>
              <a:t> </a:t>
            </a:r>
            <a:endParaRPr lang="es-ES" altLang="es-ES" sz="1700" dirty="0"/>
          </a:p>
          <a:p>
            <a:pPr algn="just" eaLnBrk="1" hangingPunct="1"/>
            <a:r>
              <a:rPr lang="es-ES_tradnl" altLang="es-ES" dirty="0"/>
              <a:t>Ahora bien, </a:t>
            </a:r>
            <a:r>
              <a:rPr lang="es-ES_tradnl" altLang="es-ES" b="1" dirty="0"/>
              <a:t>las ventajas tanto en el orden mercantil, contable y especialmente en el ámbito fiscal, superan con creces los inconvenientes</a:t>
            </a:r>
            <a:r>
              <a:rPr lang="es-ES_tradnl" altLang="es-ES" dirty="0"/>
              <a:t> antes aludidos si lo que se trata es de preservar el relevo generacional y de profesionalizar la actividad y su buena marcha, para garantizar la pervivencia y crecimiento del grupo empresarial, todo ello acompañado en su caso de los correspondientes protocolos familiares.</a:t>
            </a:r>
          </a:p>
          <a:p>
            <a:pPr algn="just" eaLnBrk="1" hangingPunct="1"/>
            <a:endParaRPr lang="es-ES_tradnl" altLang="es-ES" dirty="0"/>
          </a:p>
          <a:p>
            <a:pPr algn="just" eaLnBrk="1" hangingPunct="1"/>
            <a:r>
              <a:rPr lang="es-ES_tradnl" altLang="es-ES" b="1" dirty="0">
                <a:solidFill>
                  <a:srgbClr val="FF0000"/>
                </a:solidFill>
              </a:rPr>
              <a:t>PRECISION: La holding no debe crearse con el propósito de residenciar bienes (inmuebles, vehículos, embarcaciones, </a:t>
            </a:r>
            <a:r>
              <a:rPr lang="es-ES_tradnl" altLang="es-ES" b="1" dirty="0" err="1">
                <a:solidFill>
                  <a:srgbClr val="FF0000"/>
                </a:solidFill>
              </a:rPr>
              <a:t>etc</a:t>
            </a:r>
            <a:r>
              <a:rPr lang="es-ES_tradnl" altLang="es-ES" b="1" dirty="0">
                <a:solidFill>
                  <a:srgbClr val="FF0000"/>
                </a:solidFill>
              </a:rPr>
              <a:t>) para uso y finalidades privativas de los socios PF de la misma, salvo que las cesiones de tales bienes a los socios se realicen a valor de mercado, y que el objeto social de la misma recoja tales actividades. </a:t>
            </a:r>
            <a:endParaRPr lang="es-ES" altLang="es-ES" b="1" dirty="0">
              <a:solidFill>
                <a:srgbClr val="FF0000"/>
              </a:solidFill>
            </a:endParaRPr>
          </a:p>
        </p:txBody>
      </p:sp>
    </p:spTree>
    <p:extLst>
      <p:ext uri="{BB962C8B-B14F-4D97-AF65-F5344CB8AC3E}">
        <p14:creationId xmlns:p14="http://schemas.microsoft.com/office/powerpoint/2010/main" val="122719941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2388" y="0"/>
            <a:ext cx="8840787" cy="7080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914400" fontAlgn="base">
              <a:spcBef>
                <a:spcPct val="0"/>
              </a:spcBef>
              <a:spcAft>
                <a:spcPct val="0"/>
              </a:spcAft>
              <a:defRPr/>
            </a:pPr>
            <a:r>
              <a:rPr lang="es-ES" sz="2000" b="1" dirty="0">
                <a:solidFill>
                  <a:prstClr val="black"/>
                </a:solidFill>
              </a:rPr>
              <a:t>FORMAS DE CONSTITUCIÓN DE UNA SOCIEDAD HOLDING. CONSTITUCION ORIGINARIA. 2 MODALIDADES </a:t>
            </a:r>
          </a:p>
        </p:txBody>
      </p:sp>
      <p:sp>
        <p:nvSpPr>
          <p:cNvPr id="48131" name="1 Marcador de número de diapositiva"/>
          <p:cNvSpPr>
            <a:spLocks noGrp="1"/>
          </p:cNvSpPr>
          <p:nvPr>
            <p:ph type="sldNum" sz="quarter" idx="12"/>
          </p:nvPr>
        </p:nvSpPr>
        <p:spPr bwMode="auto">
          <a:xfrm>
            <a:off x="8770938" y="644842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02FC2846-15D7-41DC-8BBF-B92E6D85CA70}" type="slidenum">
              <a:rPr lang="en-US" altLang="es-ES" smtClean="0">
                <a:solidFill>
                  <a:srgbClr val="000000"/>
                </a:solidFill>
              </a:rPr>
              <a:pPr/>
              <a:t>12</a:t>
            </a:fld>
            <a:endParaRPr lang="en-US" altLang="es-ES" smtClean="0">
              <a:solidFill>
                <a:srgbClr val="000000"/>
              </a:solidFill>
            </a:endParaRPr>
          </a:p>
        </p:txBody>
      </p:sp>
      <p:pic>
        <p:nvPicPr>
          <p:cNvPr id="48132" name="Imagen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230313"/>
            <a:ext cx="463073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Imagen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1230313"/>
            <a:ext cx="3551238"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6"/>
          <p:cNvSpPr txBox="1"/>
          <p:nvPr/>
        </p:nvSpPr>
        <p:spPr>
          <a:xfrm>
            <a:off x="395288" y="836613"/>
            <a:ext cx="3168650" cy="369887"/>
          </a:xfrm>
          <a:prstGeom prst="rect">
            <a:avLst/>
          </a:prstGeom>
          <a:solidFill>
            <a:schemeClr val="tx2">
              <a:lumMod val="20000"/>
              <a:lumOff val="80000"/>
            </a:schemeClr>
          </a:solidFill>
        </p:spPr>
        <p:txBody>
          <a:bodyPr>
            <a:spAutoFit/>
          </a:bodyPr>
          <a:lstStyle/>
          <a:p>
            <a:pPr defTabSz="914400" eaLnBrk="0" fontAlgn="base" hangingPunct="0">
              <a:spcBef>
                <a:spcPct val="0"/>
              </a:spcBef>
              <a:spcAft>
                <a:spcPct val="0"/>
              </a:spcAft>
              <a:defRPr/>
            </a:pPr>
            <a:r>
              <a:rPr lang="es-ES" b="1" dirty="0">
                <a:solidFill>
                  <a:srgbClr val="0070C0"/>
                </a:solidFill>
                <a:latin typeface="Arial" pitchFamily="34" charset="0"/>
                <a:cs typeface="Arial" pitchFamily="34" charset="0"/>
              </a:rPr>
              <a:t>PRIMERA MODALIDAD</a:t>
            </a:r>
          </a:p>
        </p:txBody>
      </p:sp>
      <p:sp>
        <p:nvSpPr>
          <p:cNvPr id="8" name="CuadroTexto 7"/>
          <p:cNvSpPr txBox="1"/>
          <p:nvPr/>
        </p:nvSpPr>
        <p:spPr>
          <a:xfrm>
            <a:off x="5292725" y="863600"/>
            <a:ext cx="3167063" cy="368300"/>
          </a:xfrm>
          <a:prstGeom prst="rect">
            <a:avLst/>
          </a:prstGeom>
          <a:solidFill>
            <a:schemeClr val="tx2">
              <a:lumMod val="20000"/>
              <a:lumOff val="80000"/>
            </a:schemeClr>
          </a:solidFill>
        </p:spPr>
        <p:txBody>
          <a:bodyPr>
            <a:spAutoFit/>
          </a:bodyPr>
          <a:lstStyle/>
          <a:p>
            <a:pPr defTabSz="914400" eaLnBrk="0" fontAlgn="base" hangingPunct="0">
              <a:spcBef>
                <a:spcPct val="0"/>
              </a:spcBef>
              <a:spcAft>
                <a:spcPct val="0"/>
              </a:spcAft>
              <a:defRPr/>
            </a:pPr>
            <a:r>
              <a:rPr lang="es-ES" b="1" dirty="0">
                <a:solidFill>
                  <a:srgbClr val="0070C0"/>
                </a:solidFill>
                <a:latin typeface="Arial" pitchFamily="34" charset="0"/>
                <a:cs typeface="Arial" pitchFamily="34" charset="0"/>
              </a:rPr>
              <a:t>SEGUNDA MODALIDAD</a:t>
            </a:r>
          </a:p>
        </p:txBody>
      </p:sp>
    </p:spTree>
    <p:extLst>
      <p:ext uri="{BB962C8B-B14F-4D97-AF65-F5344CB8AC3E}">
        <p14:creationId xmlns:p14="http://schemas.microsoft.com/office/powerpoint/2010/main" val="313047751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2388" y="0"/>
            <a:ext cx="8840787" cy="7080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914400" fontAlgn="base">
              <a:spcBef>
                <a:spcPct val="0"/>
              </a:spcBef>
              <a:spcAft>
                <a:spcPct val="0"/>
              </a:spcAft>
              <a:defRPr/>
            </a:pPr>
            <a:r>
              <a:rPr lang="es-ES" sz="2000" b="1" dirty="0">
                <a:solidFill>
                  <a:prstClr val="black"/>
                </a:solidFill>
              </a:rPr>
              <a:t>FORMAS DE CONSTITUCIÓN DE UNA SOCIEDAD HOLDING. CONSTITUCION ORIGINARIA. 2 MODALIDADES </a:t>
            </a:r>
          </a:p>
        </p:txBody>
      </p:sp>
      <p:sp>
        <p:nvSpPr>
          <p:cNvPr id="49155" name="1 Marcador de número de diapositiva"/>
          <p:cNvSpPr>
            <a:spLocks noGrp="1"/>
          </p:cNvSpPr>
          <p:nvPr>
            <p:ph type="sldNum" sz="quarter" idx="12"/>
          </p:nvPr>
        </p:nvSpPr>
        <p:spPr bwMode="auto">
          <a:xfrm>
            <a:off x="8770938" y="644842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35D78809-A4E0-4AD7-B6B3-5D50B43B45FF}" type="slidenum">
              <a:rPr lang="en-US" altLang="es-ES" smtClean="0">
                <a:solidFill>
                  <a:srgbClr val="000000"/>
                </a:solidFill>
              </a:rPr>
              <a:pPr/>
              <a:t>13</a:t>
            </a:fld>
            <a:endParaRPr lang="en-US" altLang="es-ES" smtClean="0">
              <a:solidFill>
                <a:srgbClr val="000000"/>
              </a:solidFill>
            </a:endParaRPr>
          </a:p>
        </p:txBody>
      </p:sp>
      <p:sp>
        <p:nvSpPr>
          <p:cNvPr id="4" name="CuadroTexto 3"/>
          <p:cNvSpPr txBox="1"/>
          <p:nvPr/>
        </p:nvSpPr>
        <p:spPr>
          <a:xfrm>
            <a:off x="411480" y="1196975"/>
            <a:ext cx="8238744" cy="5410712"/>
          </a:xfrm>
          <a:prstGeom prst="rect">
            <a:avLst/>
          </a:prstGeom>
          <a:noFill/>
        </p:spPr>
        <p:txBody>
          <a:bodyPr wrap="square">
            <a:spAutoFit/>
          </a:bodyPr>
          <a:lstStyle/>
          <a:p>
            <a:pPr defTabSz="914400" eaLnBrk="0" fontAlgn="base" hangingPunct="0">
              <a:lnSpc>
                <a:spcPct val="107000"/>
              </a:lnSpc>
              <a:spcBef>
                <a:spcPct val="0"/>
              </a:spcBef>
              <a:spcAft>
                <a:spcPts val="800"/>
              </a:spcAft>
              <a:defRPr/>
            </a:pPr>
            <a:r>
              <a:rPr lang="es-ES" sz="2000" b="1" kern="100" dirty="0">
                <a:solidFill>
                  <a:prstClr val="black"/>
                </a:solidFill>
                <a:latin typeface="Arial" pitchFamily="34" charset="0"/>
                <a:ea typeface="Aptos" panose="020B0004020202020204" pitchFamily="34" charset="0"/>
                <a:cs typeface="Times New Roman" panose="02020603050405020304" pitchFamily="18" charset="0"/>
              </a:rPr>
              <a:t>CNAE: 6420</a:t>
            </a:r>
            <a:r>
              <a:rPr lang="es-ES" sz="2000" kern="100" dirty="0">
                <a:solidFill>
                  <a:prstClr val="black"/>
                </a:solidFill>
                <a:latin typeface="Arial" pitchFamily="34" charset="0"/>
                <a:ea typeface="Aptos" panose="020B0004020202020204" pitchFamily="34" charset="0"/>
                <a:cs typeface="Times New Roman" panose="02020603050405020304" pitchFamily="18" charset="0"/>
              </a:rPr>
              <a:t>. Actividades de las sociedades holding.</a:t>
            </a:r>
          </a:p>
          <a:p>
            <a:pPr defTabSz="914400" eaLnBrk="0" fontAlgn="base" hangingPunct="0">
              <a:lnSpc>
                <a:spcPct val="107000"/>
              </a:lnSpc>
              <a:spcBef>
                <a:spcPct val="0"/>
              </a:spcBef>
              <a:spcAft>
                <a:spcPts val="800"/>
              </a:spcAft>
              <a:defRPr/>
            </a:pPr>
            <a:r>
              <a:rPr lang="es-ES" sz="2000" b="1" kern="100" dirty="0">
                <a:solidFill>
                  <a:prstClr val="black"/>
                </a:solidFill>
                <a:latin typeface="Arial" pitchFamily="34" charset="0"/>
                <a:ea typeface="Aptos" panose="020B0004020202020204" pitchFamily="34" charset="0"/>
                <a:cs typeface="Times New Roman" panose="02020603050405020304" pitchFamily="18" charset="0"/>
              </a:rPr>
              <a:t>IAE 831.1.</a:t>
            </a:r>
            <a:r>
              <a:rPr lang="es-ES" sz="2000" kern="100" dirty="0">
                <a:solidFill>
                  <a:prstClr val="black"/>
                </a:solidFill>
                <a:latin typeface="Arial" pitchFamily="34" charset="0"/>
                <a:ea typeface="Aptos" panose="020B0004020202020204" pitchFamily="34" charset="0"/>
                <a:cs typeface="Times New Roman" panose="02020603050405020304" pitchFamily="18" charset="0"/>
              </a:rPr>
              <a:t> Servicios de compra y venta y contratación de valores </a:t>
            </a:r>
            <a:r>
              <a:rPr lang="es-ES" sz="2000" kern="100" dirty="0" smtClean="0">
                <a:solidFill>
                  <a:prstClr val="black"/>
                </a:solidFill>
                <a:latin typeface="Arial" pitchFamily="34" charset="0"/>
                <a:ea typeface="Aptos" panose="020B0004020202020204" pitchFamily="34" charset="0"/>
                <a:cs typeface="Times New Roman" panose="02020603050405020304" pitchFamily="18" charset="0"/>
              </a:rPr>
              <a:t>mobiliarios</a:t>
            </a:r>
          </a:p>
          <a:p>
            <a:pPr defTabSz="914400" eaLnBrk="0" fontAlgn="base" hangingPunct="0">
              <a:lnSpc>
                <a:spcPct val="107000"/>
              </a:lnSpc>
              <a:spcBef>
                <a:spcPct val="0"/>
              </a:spcBef>
              <a:spcAft>
                <a:spcPts val="800"/>
              </a:spcAft>
              <a:defRPr/>
            </a:pPr>
            <a:endParaRPr lang="es-ES" sz="2000" kern="100" dirty="0">
              <a:solidFill>
                <a:prstClr val="black"/>
              </a:solidFill>
              <a:latin typeface="Arial" pitchFamily="34" charset="0"/>
              <a:ea typeface="Aptos" panose="020B0004020202020204" pitchFamily="34" charset="0"/>
              <a:cs typeface="Times New Roman" panose="02020603050405020304" pitchFamily="18" charset="0"/>
            </a:endParaRPr>
          </a:p>
          <a:p>
            <a:pPr marL="228600" indent="-228600" defTabSz="914400" eaLnBrk="0" fontAlgn="base" hangingPunct="0">
              <a:spcBef>
                <a:spcPct val="0"/>
              </a:spcBef>
              <a:spcAft>
                <a:spcPct val="0"/>
              </a:spcAft>
              <a:defRPr/>
            </a:pPr>
            <a:r>
              <a:rPr lang="es-ES" sz="2000" b="1" dirty="0">
                <a:solidFill>
                  <a:srgbClr val="000000"/>
                </a:solidFill>
                <a:latin typeface="Arial" pitchFamily="34" charset="0"/>
                <a:ea typeface="Times New Roman" panose="02020603050405020304" pitchFamily="18" charset="0"/>
                <a:cs typeface="Arial" pitchFamily="34" charset="0"/>
              </a:rPr>
              <a:t>Y  EN SU CASO, si presta servicios contables o de gestión empresarial,</a:t>
            </a:r>
          </a:p>
          <a:p>
            <a:pPr marL="228600" indent="-228600" defTabSz="914400" eaLnBrk="0" fontAlgn="base" hangingPunct="0">
              <a:spcBef>
                <a:spcPct val="0"/>
              </a:spcBef>
              <a:spcAft>
                <a:spcPct val="0"/>
              </a:spcAft>
              <a:defRPr/>
            </a:pPr>
            <a:endParaRPr lang="es-ES" sz="2000" dirty="0">
              <a:solidFill>
                <a:prstClr val="black"/>
              </a:solidFill>
              <a:latin typeface="Times New Roman" panose="02020603050405020304" pitchFamily="18" charset="0"/>
              <a:ea typeface="Times New Roman" panose="02020603050405020304" pitchFamily="18" charset="0"/>
              <a:cs typeface="Arial" pitchFamily="34" charset="0"/>
            </a:endParaRPr>
          </a:p>
          <a:p>
            <a:pPr marL="228600" indent="-228600" defTabSz="914400" eaLnBrk="0" fontAlgn="base" hangingPunct="0">
              <a:spcBef>
                <a:spcPct val="0"/>
              </a:spcBef>
              <a:spcAft>
                <a:spcPct val="0"/>
              </a:spcAft>
              <a:defRPr/>
            </a:pPr>
            <a:r>
              <a:rPr lang="es-ES" sz="2000" b="1" dirty="0">
                <a:solidFill>
                  <a:srgbClr val="000000"/>
                </a:solidFill>
                <a:latin typeface="Arial" pitchFamily="34" charset="0"/>
                <a:ea typeface="Times New Roman" panose="02020603050405020304" pitchFamily="18" charset="0"/>
                <a:cs typeface="Arial" pitchFamily="34" charset="0"/>
              </a:rPr>
              <a:t>CNAE: 6920: </a:t>
            </a:r>
            <a:r>
              <a:rPr lang="es-ES" sz="2000" dirty="0">
                <a:solidFill>
                  <a:srgbClr val="000000"/>
                </a:solidFill>
                <a:latin typeface="Arial" pitchFamily="34" charset="0"/>
                <a:ea typeface="Times New Roman" panose="02020603050405020304" pitchFamily="18" charset="0"/>
                <a:cs typeface="Arial" pitchFamily="34" charset="0"/>
              </a:rPr>
              <a:t>Actividades de contabilidad, teneduría de libros, auditoría y asesoría fiscal</a:t>
            </a:r>
            <a:endParaRPr lang="es-ES" sz="2000" dirty="0">
              <a:solidFill>
                <a:prstClr val="black"/>
              </a:solidFill>
              <a:latin typeface="Times New Roman" panose="02020603050405020304" pitchFamily="18" charset="0"/>
              <a:ea typeface="Times New Roman" panose="02020603050405020304" pitchFamily="18" charset="0"/>
              <a:cs typeface="Arial" pitchFamily="34" charset="0"/>
            </a:endParaRPr>
          </a:p>
          <a:p>
            <a:pPr marL="228600" indent="-228600" defTabSz="914400" eaLnBrk="0" fontAlgn="base" hangingPunct="0">
              <a:spcBef>
                <a:spcPct val="0"/>
              </a:spcBef>
              <a:spcAft>
                <a:spcPct val="0"/>
              </a:spcAft>
              <a:defRPr/>
            </a:pPr>
            <a:r>
              <a:rPr lang="es-ES" sz="2000" b="1" dirty="0">
                <a:solidFill>
                  <a:srgbClr val="000000"/>
                </a:solidFill>
                <a:latin typeface="Arial" pitchFamily="34" charset="0"/>
                <a:ea typeface="Times New Roman" panose="02020603050405020304" pitchFamily="18" charset="0"/>
                <a:cs typeface="Arial" pitchFamily="34" charset="0"/>
              </a:rPr>
              <a:t>IAE Grupo: </a:t>
            </a:r>
            <a:r>
              <a:rPr lang="es-ES" sz="2000" dirty="0">
                <a:solidFill>
                  <a:srgbClr val="000000"/>
                </a:solidFill>
                <a:latin typeface="Arial" pitchFamily="34" charset="0"/>
                <a:ea typeface="Times New Roman" panose="02020603050405020304" pitchFamily="18" charset="0"/>
                <a:cs typeface="Arial" pitchFamily="34" charset="0"/>
              </a:rPr>
              <a:t>842 - Servicios financieros y </a:t>
            </a:r>
            <a:r>
              <a:rPr lang="es-ES" sz="2000" dirty="0" smtClean="0">
                <a:solidFill>
                  <a:srgbClr val="000000"/>
                </a:solidFill>
                <a:latin typeface="Arial" pitchFamily="34" charset="0"/>
                <a:ea typeface="Times New Roman" panose="02020603050405020304" pitchFamily="18" charset="0"/>
                <a:cs typeface="Arial" pitchFamily="34" charset="0"/>
              </a:rPr>
              <a:t>contables</a:t>
            </a:r>
          </a:p>
          <a:p>
            <a:pPr marL="228600" indent="-228600" defTabSz="914400" eaLnBrk="0" fontAlgn="base" hangingPunct="0">
              <a:spcBef>
                <a:spcPct val="0"/>
              </a:spcBef>
              <a:spcAft>
                <a:spcPct val="0"/>
              </a:spcAft>
              <a:defRPr/>
            </a:pPr>
            <a:endParaRPr lang="es-ES" sz="2000" dirty="0">
              <a:solidFill>
                <a:srgbClr val="000000"/>
              </a:solidFill>
              <a:latin typeface="Arial" pitchFamily="34" charset="0"/>
              <a:ea typeface="Times New Roman" panose="02020603050405020304" pitchFamily="18" charset="0"/>
              <a:cs typeface="Arial" pitchFamily="34" charset="0"/>
            </a:endParaRPr>
          </a:p>
          <a:p>
            <a:pPr marL="228600" indent="-228600" defTabSz="914400" eaLnBrk="0" fontAlgn="base" hangingPunct="0">
              <a:spcBef>
                <a:spcPct val="0"/>
              </a:spcBef>
              <a:spcAft>
                <a:spcPct val="0"/>
              </a:spcAft>
              <a:defRPr/>
            </a:pPr>
            <a:endParaRPr lang="es-ES" sz="2000" dirty="0">
              <a:solidFill>
                <a:srgbClr val="000000"/>
              </a:solidFill>
              <a:latin typeface="Times New Roman" panose="02020603050405020304" pitchFamily="18" charset="0"/>
              <a:ea typeface="Times New Roman" panose="02020603050405020304" pitchFamily="18" charset="0"/>
              <a:cs typeface="Arial" pitchFamily="34" charset="0"/>
            </a:endParaRPr>
          </a:p>
          <a:p>
            <a:pPr algn="just" defTabSz="914400" eaLnBrk="0" fontAlgn="base" hangingPunct="0">
              <a:spcBef>
                <a:spcPct val="0"/>
              </a:spcBef>
              <a:spcAft>
                <a:spcPct val="0"/>
              </a:spcAft>
              <a:defRPr/>
            </a:pPr>
            <a:r>
              <a:rPr lang="es-ES" sz="2000" b="1" dirty="0">
                <a:solidFill>
                  <a:srgbClr val="000000"/>
                </a:solidFill>
                <a:latin typeface="Arial" pitchFamily="34" charset="0"/>
                <a:ea typeface="Times New Roman" panose="02020603050405020304" pitchFamily="18" charset="0"/>
                <a:cs typeface="Arial" pitchFamily="34" charset="0"/>
              </a:rPr>
              <a:t>Y además, si la holding es </a:t>
            </a:r>
            <a:r>
              <a:rPr lang="es-ES" sz="2000" b="1" dirty="0" smtClean="0">
                <a:solidFill>
                  <a:srgbClr val="000000"/>
                </a:solidFill>
                <a:latin typeface="Arial" pitchFamily="34" charset="0"/>
                <a:ea typeface="Times New Roman" panose="02020603050405020304" pitchFamily="18" charset="0"/>
                <a:cs typeface="Arial" pitchFamily="34" charset="0"/>
              </a:rPr>
              <a:t>mixta y productora de bienes y servicios, </a:t>
            </a:r>
            <a:r>
              <a:rPr lang="es-ES" sz="2000" b="1" dirty="0">
                <a:solidFill>
                  <a:srgbClr val="000000"/>
                </a:solidFill>
                <a:latin typeface="Arial" pitchFamily="34" charset="0"/>
                <a:ea typeface="Times New Roman" panose="02020603050405020304" pitchFamily="18" charset="0"/>
                <a:cs typeface="Arial" pitchFamily="34" charset="0"/>
              </a:rPr>
              <a:t>el IAE y CNAE correspondiente a la actividad productiva o comercial que realice.</a:t>
            </a:r>
          </a:p>
          <a:p>
            <a:pPr marL="228600" indent="-228600" algn="just" defTabSz="914400" eaLnBrk="0" fontAlgn="base" hangingPunct="0">
              <a:spcBef>
                <a:spcPct val="0"/>
              </a:spcBef>
              <a:spcAft>
                <a:spcPct val="0"/>
              </a:spcAft>
              <a:defRPr/>
            </a:pPr>
            <a:r>
              <a:rPr lang="es-ES" sz="2000" b="1" dirty="0">
                <a:solidFill>
                  <a:srgbClr val="000000"/>
                </a:solidFill>
                <a:latin typeface="Arial" pitchFamily="34" charset="0"/>
                <a:ea typeface="Times New Roman" panose="02020603050405020304" pitchFamily="18" charset="0"/>
                <a:cs typeface="Arial" pitchFamily="34" charset="0"/>
              </a:rPr>
              <a:t> </a:t>
            </a:r>
            <a:endParaRPr lang="es-ES" sz="2000" b="1" dirty="0">
              <a:solidFill>
                <a:prstClr val="black"/>
              </a:solidFill>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156475349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2388" y="0"/>
            <a:ext cx="8840787" cy="7080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914400" fontAlgn="base">
              <a:spcBef>
                <a:spcPct val="0"/>
              </a:spcBef>
              <a:spcAft>
                <a:spcPct val="0"/>
              </a:spcAft>
              <a:defRPr/>
            </a:pPr>
            <a:r>
              <a:rPr lang="es-ES" sz="2000" b="1" dirty="0">
                <a:solidFill>
                  <a:prstClr val="black"/>
                </a:solidFill>
              </a:rPr>
              <a:t>FORMAS DE CONSTITUCIÓN DE UNA SOCIEDAD HOLDING. CONSTITUCION DERIVATIVA HACIA ARRIBA (canje de valores o aportación No dineraria)</a:t>
            </a:r>
          </a:p>
        </p:txBody>
      </p:sp>
      <p:sp>
        <p:nvSpPr>
          <p:cNvPr id="50179" name="1 Marcador de número de diapositiva"/>
          <p:cNvSpPr>
            <a:spLocks noGrp="1"/>
          </p:cNvSpPr>
          <p:nvPr>
            <p:ph type="sldNum" sz="quarter" idx="12"/>
          </p:nvPr>
        </p:nvSpPr>
        <p:spPr bwMode="auto">
          <a:xfrm>
            <a:off x="8770938" y="644842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E5332D5-1D80-4841-A0C6-E0B3DDAE2AB0}" type="slidenum">
              <a:rPr lang="en-US" altLang="es-ES" smtClean="0">
                <a:solidFill>
                  <a:srgbClr val="000000"/>
                </a:solidFill>
              </a:rPr>
              <a:pPr/>
              <a:t>14</a:t>
            </a:fld>
            <a:endParaRPr lang="en-US" altLang="es-ES" smtClean="0">
              <a:solidFill>
                <a:srgbClr val="000000"/>
              </a:solidFill>
            </a:endParaRPr>
          </a:p>
        </p:txBody>
      </p:sp>
      <p:sp>
        <p:nvSpPr>
          <p:cNvPr id="50180" name="CuadroTexto 3"/>
          <p:cNvSpPr txBox="1">
            <a:spLocks noChangeArrowheads="1"/>
          </p:cNvSpPr>
          <p:nvPr/>
        </p:nvSpPr>
        <p:spPr bwMode="auto">
          <a:xfrm>
            <a:off x="52388" y="865188"/>
            <a:ext cx="8840787"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defTabSz="914400" eaLnBrk="0" fontAlgn="base" hangingPunct="0">
              <a:spcBef>
                <a:spcPct val="0"/>
              </a:spcBef>
              <a:spcAft>
                <a:spcPct val="0"/>
              </a:spcAft>
            </a:pPr>
            <a:r>
              <a:rPr lang="es-ES" altLang="es-ES" sz="2000" dirty="0" smtClean="0">
                <a:solidFill>
                  <a:prstClr val="black"/>
                </a:solidFill>
              </a:rPr>
              <a:t>Supongamos un grupo familiar en el que  2 o varias personas físicas tienen el control (con carácter general tendrán el 100% de las entidades) respecto de las siguientes sociedades que son independientes, cuyo objeto social y actividad realizada señalamos para cada una de ellas desde hace mas de 15 años es el siguiente:</a:t>
            </a:r>
          </a:p>
          <a:p>
            <a:pPr algn="just" defTabSz="914400" eaLnBrk="0" fontAlgn="base" hangingPunct="0">
              <a:spcBef>
                <a:spcPct val="0"/>
              </a:spcBef>
              <a:spcAft>
                <a:spcPct val="0"/>
              </a:spcAft>
            </a:pPr>
            <a:endParaRPr lang="es-ES" altLang="es-ES" dirty="0" smtClean="0">
              <a:solidFill>
                <a:prstClr val="black"/>
              </a:solidFill>
            </a:endParaRPr>
          </a:p>
          <a:p>
            <a:pPr algn="just" defTabSz="914400" eaLnBrk="0" fontAlgn="base" hangingPunct="0">
              <a:spcBef>
                <a:spcPct val="0"/>
              </a:spcBef>
              <a:spcAft>
                <a:spcPct val="0"/>
              </a:spcAft>
            </a:pPr>
            <a:r>
              <a:rPr lang="es-ES" altLang="es-ES" dirty="0" smtClean="0">
                <a:solidFill>
                  <a:prstClr val="black"/>
                </a:solidFill>
              </a:rPr>
              <a:t>    </a:t>
            </a:r>
          </a:p>
          <a:p>
            <a:pPr algn="just" defTabSz="914400" eaLnBrk="0" fontAlgn="base" hangingPunct="0">
              <a:spcBef>
                <a:spcPct val="0"/>
              </a:spcBef>
              <a:spcAft>
                <a:spcPct val="0"/>
              </a:spcAft>
            </a:pPr>
            <a:endParaRPr lang="es-ES" altLang="es-ES" dirty="0" smtClean="0">
              <a:solidFill>
                <a:prstClr val="black"/>
              </a:solidFill>
            </a:endParaRPr>
          </a:p>
          <a:p>
            <a:pPr algn="just" defTabSz="914400" eaLnBrk="0" fontAlgn="base" hangingPunct="0">
              <a:spcBef>
                <a:spcPct val="0"/>
              </a:spcBef>
              <a:spcAft>
                <a:spcPct val="0"/>
              </a:spcAft>
            </a:pPr>
            <a:endParaRPr lang="es-ES" altLang="es-ES" dirty="0" smtClean="0">
              <a:solidFill>
                <a:prstClr val="black"/>
              </a:solidFill>
            </a:endParaRPr>
          </a:p>
          <a:p>
            <a:pPr algn="just" defTabSz="914400" eaLnBrk="0" fontAlgn="base" hangingPunct="0">
              <a:spcBef>
                <a:spcPct val="0"/>
              </a:spcBef>
              <a:spcAft>
                <a:spcPct val="0"/>
              </a:spcAft>
            </a:pPr>
            <a:endParaRPr lang="es-ES" altLang="es-ES" dirty="0" smtClean="0">
              <a:solidFill>
                <a:prstClr val="black"/>
              </a:solidFill>
            </a:endParaRPr>
          </a:p>
          <a:p>
            <a:pPr algn="just" defTabSz="914400" eaLnBrk="0" fontAlgn="base" hangingPunct="0">
              <a:spcBef>
                <a:spcPct val="0"/>
              </a:spcBef>
              <a:spcAft>
                <a:spcPct val="0"/>
              </a:spcAft>
            </a:pPr>
            <a:endParaRPr lang="es-ES" altLang="es-ES" dirty="0" smtClean="0">
              <a:solidFill>
                <a:prstClr val="black"/>
              </a:solidFill>
            </a:endParaRPr>
          </a:p>
          <a:p>
            <a:pPr algn="just" defTabSz="914400" eaLnBrk="0" fontAlgn="base" hangingPunct="0">
              <a:spcBef>
                <a:spcPct val="0"/>
              </a:spcBef>
              <a:spcAft>
                <a:spcPct val="0"/>
              </a:spcAft>
            </a:pPr>
            <a:endParaRPr lang="es-ES" altLang="es-ES" dirty="0" smtClean="0">
              <a:solidFill>
                <a:prstClr val="black"/>
              </a:solidFill>
            </a:endParaRPr>
          </a:p>
          <a:p>
            <a:pPr algn="just" defTabSz="914400" eaLnBrk="0" fontAlgn="base" hangingPunct="0">
              <a:spcBef>
                <a:spcPct val="0"/>
              </a:spcBef>
              <a:spcAft>
                <a:spcPct val="0"/>
              </a:spcAft>
            </a:pPr>
            <a:endParaRPr lang="es-ES" altLang="es-ES" dirty="0" smtClean="0">
              <a:solidFill>
                <a:prstClr val="black"/>
              </a:solidFill>
            </a:endParaRPr>
          </a:p>
          <a:p>
            <a:pPr algn="just" defTabSz="914400" eaLnBrk="0" fontAlgn="base" hangingPunct="0">
              <a:spcBef>
                <a:spcPct val="0"/>
              </a:spcBef>
              <a:spcAft>
                <a:spcPct val="0"/>
              </a:spcAft>
            </a:pPr>
            <a:r>
              <a:rPr lang="es-ES" altLang="es-ES" sz="2000" dirty="0" smtClean="0">
                <a:solidFill>
                  <a:prstClr val="black"/>
                </a:solidFill>
              </a:rPr>
              <a:t>Posteriormente se constituye una sociedad holding (new </a:t>
            </a:r>
            <a:r>
              <a:rPr lang="es-ES" altLang="es-ES" sz="2000" dirty="0" err="1" smtClean="0">
                <a:solidFill>
                  <a:prstClr val="black"/>
                </a:solidFill>
              </a:rPr>
              <a:t>company</a:t>
            </a:r>
            <a:r>
              <a:rPr lang="es-ES" altLang="es-ES" sz="2000" dirty="0" smtClean="0">
                <a:solidFill>
                  <a:prstClr val="black"/>
                </a:solidFill>
              </a:rPr>
              <a:t>) y los socios de las sociedades operativas (1, 2, 3 y 4) aportan  sus acciones/participaciones a la nueva sociedad, y reciben a cambio las participaciones de la nueva sociedad holding, cuyo grafico es el siguiente:</a:t>
            </a:r>
          </a:p>
          <a:p>
            <a:pPr defTabSz="914400" eaLnBrk="0" fontAlgn="base" hangingPunct="0">
              <a:spcBef>
                <a:spcPct val="0"/>
              </a:spcBef>
              <a:spcAft>
                <a:spcPct val="0"/>
              </a:spcAft>
            </a:pPr>
            <a:endParaRPr lang="es-ES" altLang="es-ES" dirty="0" smtClean="0">
              <a:solidFill>
                <a:prstClr val="black"/>
              </a:solidFill>
            </a:endParaRPr>
          </a:p>
        </p:txBody>
      </p:sp>
      <p:pic>
        <p:nvPicPr>
          <p:cNvPr id="50181" name="Imagen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2624138"/>
            <a:ext cx="88153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15337" y="6219825"/>
            <a:ext cx="8949276" cy="584775"/>
          </a:xfrm>
          <a:prstGeom prst="rect">
            <a:avLst/>
          </a:prstGeom>
          <a:solidFill>
            <a:schemeClr val="accent3">
              <a:lumMod val="60000"/>
              <a:lumOff val="40000"/>
            </a:schemeClr>
          </a:solidFill>
        </p:spPr>
        <p:txBody>
          <a:bodyPr wrap="square" rtlCol="0">
            <a:spAutoFit/>
          </a:bodyPr>
          <a:lstStyle/>
          <a:p>
            <a:pPr defTabSz="914400" eaLnBrk="0" fontAlgn="base" hangingPunct="0">
              <a:spcBef>
                <a:spcPct val="0"/>
              </a:spcBef>
              <a:spcAft>
                <a:spcPct val="0"/>
              </a:spcAft>
            </a:pPr>
            <a:r>
              <a:rPr lang="es-ES" sz="1600" dirty="0" smtClean="0">
                <a:solidFill>
                  <a:prstClr val="black"/>
                </a:solidFill>
                <a:latin typeface="Arial" pitchFamily="34" charset="0"/>
                <a:cs typeface="Arial" pitchFamily="34" charset="0"/>
              </a:rPr>
              <a:t>NOTA: Pudiéndose calificar la operación tanto como aportación no dineraria como canje de valores, la DGT en CV0017-05 señala que prima el canje de valores.  </a:t>
            </a:r>
          </a:p>
        </p:txBody>
      </p:sp>
    </p:spTree>
    <p:extLst>
      <p:ext uri="{BB962C8B-B14F-4D97-AF65-F5344CB8AC3E}">
        <p14:creationId xmlns:p14="http://schemas.microsoft.com/office/powerpoint/2010/main" val="270142940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2388" y="0"/>
            <a:ext cx="8840787" cy="7080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914400" fontAlgn="base">
              <a:spcBef>
                <a:spcPct val="0"/>
              </a:spcBef>
              <a:spcAft>
                <a:spcPct val="0"/>
              </a:spcAft>
              <a:defRPr/>
            </a:pPr>
            <a:r>
              <a:rPr lang="es-ES" sz="2000" b="1" dirty="0">
                <a:solidFill>
                  <a:prstClr val="black"/>
                </a:solidFill>
              </a:rPr>
              <a:t>FORMAS DE CONSTITUCIÓN DE UNA SOCIEDAD HOLDING. CONSTITUCION DERIVATIVA HACIA ARRIBA</a:t>
            </a:r>
          </a:p>
        </p:txBody>
      </p:sp>
      <p:sp>
        <p:nvSpPr>
          <p:cNvPr id="51203" name="1 Marcador de número de diapositiva"/>
          <p:cNvSpPr>
            <a:spLocks noGrp="1"/>
          </p:cNvSpPr>
          <p:nvPr>
            <p:ph type="sldNum" sz="quarter" idx="12"/>
          </p:nvPr>
        </p:nvSpPr>
        <p:spPr bwMode="auto">
          <a:xfrm>
            <a:off x="8770938" y="644842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9E2E092F-8FF0-4CFD-BB25-F871A014D6BE}" type="slidenum">
              <a:rPr lang="en-US" altLang="es-ES" smtClean="0">
                <a:solidFill>
                  <a:srgbClr val="000000"/>
                </a:solidFill>
              </a:rPr>
              <a:pPr/>
              <a:t>15</a:t>
            </a:fld>
            <a:endParaRPr lang="en-US" altLang="es-ES" smtClean="0">
              <a:solidFill>
                <a:srgbClr val="000000"/>
              </a:solidFill>
            </a:endParaRPr>
          </a:p>
        </p:txBody>
      </p:sp>
      <p:pic>
        <p:nvPicPr>
          <p:cNvPr id="51204"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708025"/>
            <a:ext cx="8207375"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CuadroTexto 6"/>
          <p:cNvSpPr txBox="1">
            <a:spLocks noChangeArrowheads="1"/>
          </p:cNvSpPr>
          <p:nvPr/>
        </p:nvSpPr>
        <p:spPr bwMode="auto">
          <a:xfrm>
            <a:off x="257175" y="4149725"/>
            <a:ext cx="883920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defTabSz="914400" eaLnBrk="0" fontAlgn="base" hangingPunct="0">
              <a:spcBef>
                <a:spcPct val="0"/>
              </a:spcBef>
              <a:spcAft>
                <a:spcPct val="0"/>
              </a:spcAft>
            </a:pPr>
            <a:r>
              <a:rPr lang="es-ES" altLang="es-ES" sz="1700" smtClean="0">
                <a:solidFill>
                  <a:prstClr val="black"/>
                </a:solidFill>
              </a:rPr>
              <a:t>La operación de reestructuración que se ha realizado se denomina en términos mercantiles, aportación no dineraria o también canje de valores si las participaciones aportadas como es el caso suponen la adquisición de la mayoría de los derechos de voto por la holding, pero en el ámbito fiscal, estas operaciones si no se someten al régimen FEAC que supone  neutralidad y diferimiento regulado en el Capítulo VII del Título VII de la LIS suelen conllevar  un gran coste fiscal debido a las plusvalías que suelen surgir tanto en los activos de las sociedades cuyas participaciones se aportan, como en los socios como consecuencia de la aportación (canje) de sus participaciones a la holding, y además estas operaciones de reorganización empresarial para poder aplicar el régimen fiscal especial deben de venir presididos de motivos económicos válidos.</a:t>
            </a:r>
          </a:p>
          <a:p>
            <a:pPr defTabSz="914400" eaLnBrk="0" fontAlgn="base" hangingPunct="0">
              <a:spcBef>
                <a:spcPct val="0"/>
              </a:spcBef>
              <a:spcAft>
                <a:spcPct val="0"/>
              </a:spcAft>
            </a:pPr>
            <a:endParaRPr lang="es-ES" altLang="es-ES" sz="1700" smtClean="0">
              <a:solidFill>
                <a:prstClr val="black"/>
              </a:solidFill>
            </a:endParaRPr>
          </a:p>
        </p:txBody>
      </p:sp>
    </p:spTree>
    <p:extLst>
      <p:ext uri="{BB962C8B-B14F-4D97-AF65-F5344CB8AC3E}">
        <p14:creationId xmlns:p14="http://schemas.microsoft.com/office/powerpoint/2010/main" val="115652277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2388" y="0"/>
            <a:ext cx="8840787" cy="7080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914400" fontAlgn="base">
              <a:spcBef>
                <a:spcPct val="0"/>
              </a:spcBef>
              <a:spcAft>
                <a:spcPct val="0"/>
              </a:spcAft>
              <a:defRPr/>
            </a:pPr>
            <a:r>
              <a:rPr lang="es-ES" sz="2000" b="1" dirty="0">
                <a:solidFill>
                  <a:prstClr val="black"/>
                </a:solidFill>
              </a:rPr>
              <a:t>FORMAS DE CONSTITUCIÓN DE UNA SOCIEDAD HOLDING. CONSTITUCION DERIVATIVA HACIA ABAJO O FILIALIZACION</a:t>
            </a:r>
          </a:p>
        </p:txBody>
      </p:sp>
      <p:sp>
        <p:nvSpPr>
          <p:cNvPr id="52227" name="1 Marcador de número de diapositiva"/>
          <p:cNvSpPr>
            <a:spLocks noGrp="1"/>
          </p:cNvSpPr>
          <p:nvPr>
            <p:ph type="sldNum" sz="quarter" idx="12"/>
          </p:nvPr>
        </p:nvSpPr>
        <p:spPr bwMode="auto">
          <a:xfrm>
            <a:off x="8770938" y="644842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40D3CE2-5D94-49B4-B53F-FBD5799C81A7}" type="slidenum">
              <a:rPr lang="en-US" altLang="es-ES" smtClean="0">
                <a:solidFill>
                  <a:srgbClr val="000000"/>
                </a:solidFill>
              </a:rPr>
              <a:pPr/>
              <a:t>16</a:t>
            </a:fld>
            <a:endParaRPr lang="en-US" altLang="es-ES" smtClean="0">
              <a:solidFill>
                <a:srgbClr val="000000"/>
              </a:solidFill>
            </a:endParaRPr>
          </a:p>
        </p:txBody>
      </p:sp>
      <p:sp>
        <p:nvSpPr>
          <p:cNvPr id="52228" name="CuadroTexto 4"/>
          <p:cNvSpPr txBox="1">
            <a:spLocks noChangeArrowheads="1"/>
          </p:cNvSpPr>
          <p:nvPr/>
        </p:nvSpPr>
        <p:spPr bwMode="auto">
          <a:xfrm>
            <a:off x="179388" y="1022350"/>
            <a:ext cx="8856662"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defTabSz="914400" eaLnBrk="0" fontAlgn="base" hangingPunct="0">
              <a:spcBef>
                <a:spcPct val="0"/>
              </a:spcBef>
              <a:spcAft>
                <a:spcPct val="0"/>
              </a:spcAft>
            </a:pPr>
            <a:r>
              <a:rPr lang="es-ES" altLang="es-ES" sz="2000" smtClean="0">
                <a:solidFill>
                  <a:prstClr val="black"/>
                </a:solidFill>
              </a:rPr>
              <a:t>En primer lugar, se parte de una sola entidad, supongamos la SOCIEDAD 1 la cual desde hace varios años desarrolla las siguientes actividades diferenciadas según consta en el objeto social de la misma: Compra venta, alquiler y reparación de vehículos industriales, según detalle:</a:t>
            </a:r>
          </a:p>
          <a:p>
            <a:pPr algn="just" defTabSz="914400" eaLnBrk="0" fontAlgn="base" hangingPunct="0">
              <a:spcBef>
                <a:spcPct val="0"/>
              </a:spcBef>
              <a:spcAft>
                <a:spcPct val="0"/>
              </a:spcAft>
            </a:pPr>
            <a:endParaRPr lang="es-ES" altLang="es-ES" smtClean="0">
              <a:solidFill>
                <a:prstClr val="black"/>
              </a:solidFill>
            </a:endParaRPr>
          </a:p>
          <a:p>
            <a:pPr algn="just" defTabSz="914400" eaLnBrk="0" fontAlgn="base" hangingPunct="0">
              <a:spcBef>
                <a:spcPct val="0"/>
              </a:spcBef>
              <a:spcAft>
                <a:spcPct val="0"/>
              </a:spcAft>
            </a:pPr>
            <a:endParaRPr lang="es-ES" altLang="es-ES" smtClean="0">
              <a:solidFill>
                <a:prstClr val="black"/>
              </a:solidFill>
            </a:endParaRPr>
          </a:p>
          <a:p>
            <a:pPr algn="just" defTabSz="914400" eaLnBrk="0" fontAlgn="base" hangingPunct="0">
              <a:spcBef>
                <a:spcPct val="0"/>
              </a:spcBef>
              <a:spcAft>
                <a:spcPct val="0"/>
              </a:spcAft>
            </a:pPr>
            <a:endParaRPr lang="es-ES" altLang="es-ES" smtClean="0">
              <a:solidFill>
                <a:prstClr val="black"/>
              </a:solidFill>
            </a:endParaRPr>
          </a:p>
          <a:p>
            <a:pPr algn="just" defTabSz="914400" eaLnBrk="0" fontAlgn="base" hangingPunct="0">
              <a:spcBef>
                <a:spcPct val="0"/>
              </a:spcBef>
              <a:spcAft>
                <a:spcPct val="0"/>
              </a:spcAft>
            </a:pPr>
            <a:endParaRPr lang="es-ES" altLang="es-ES" smtClean="0">
              <a:solidFill>
                <a:prstClr val="black"/>
              </a:solidFill>
            </a:endParaRPr>
          </a:p>
          <a:p>
            <a:pPr algn="just" defTabSz="914400" eaLnBrk="0" fontAlgn="base" hangingPunct="0">
              <a:spcBef>
                <a:spcPct val="0"/>
              </a:spcBef>
              <a:spcAft>
                <a:spcPct val="0"/>
              </a:spcAft>
            </a:pPr>
            <a:endParaRPr lang="es-ES" altLang="es-ES" smtClean="0">
              <a:solidFill>
                <a:prstClr val="black"/>
              </a:solidFill>
            </a:endParaRPr>
          </a:p>
          <a:p>
            <a:pPr algn="just" defTabSz="914400" eaLnBrk="0" fontAlgn="base" hangingPunct="0">
              <a:spcBef>
                <a:spcPct val="0"/>
              </a:spcBef>
              <a:spcAft>
                <a:spcPct val="0"/>
              </a:spcAft>
            </a:pPr>
            <a:endParaRPr lang="es-ES" altLang="es-ES" smtClean="0">
              <a:solidFill>
                <a:prstClr val="black"/>
              </a:solidFill>
            </a:endParaRPr>
          </a:p>
          <a:p>
            <a:pPr algn="just" defTabSz="914400" eaLnBrk="0" fontAlgn="base" hangingPunct="0">
              <a:spcBef>
                <a:spcPct val="0"/>
              </a:spcBef>
              <a:spcAft>
                <a:spcPct val="0"/>
              </a:spcAft>
            </a:pPr>
            <a:r>
              <a:rPr lang="es-ES" altLang="es-ES" smtClean="0">
                <a:solidFill>
                  <a:prstClr val="black"/>
                </a:solidFill>
              </a:rPr>
              <a:t> </a:t>
            </a:r>
          </a:p>
          <a:p>
            <a:pPr algn="just" defTabSz="914400" eaLnBrk="0" fontAlgn="base" hangingPunct="0">
              <a:spcBef>
                <a:spcPct val="0"/>
              </a:spcBef>
              <a:spcAft>
                <a:spcPct val="0"/>
              </a:spcAft>
            </a:pPr>
            <a:r>
              <a:rPr lang="es-ES" altLang="es-ES" sz="2000" smtClean="0">
                <a:solidFill>
                  <a:prstClr val="black"/>
                </a:solidFill>
              </a:rPr>
              <a:t>En segundo lugar, se procede a la filialización (segregación en términos del derecho mercantil), esto es, establecer la sociedad holding y constituir tantas sociedades participadas como actividades tenga la sociedad primera, por lo que en nuestro caso se constituirían las 3 sociedades siguientes bajo el control total y absoluto de la sociedad 1 que pasa a actuar como una sociedad holding, aportando a cada una de ellas las actividades/negocios que constituyen ramas de actividad en la sociedad 1 y recibiendo la misma las participaciones en sociedad 2, 3 y 4.</a:t>
            </a:r>
            <a:endParaRPr lang="es-ES" altLang="es-ES" smtClean="0">
              <a:solidFill>
                <a:prstClr val="black"/>
              </a:solidFill>
            </a:endParaRPr>
          </a:p>
        </p:txBody>
      </p:sp>
      <p:pic>
        <p:nvPicPr>
          <p:cNvPr id="52229" name="Imagen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2420938"/>
            <a:ext cx="361315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460448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2388" y="0"/>
            <a:ext cx="8840787" cy="7080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914400" fontAlgn="base">
              <a:spcBef>
                <a:spcPct val="0"/>
              </a:spcBef>
              <a:spcAft>
                <a:spcPct val="0"/>
              </a:spcAft>
              <a:defRPr/>
            </a:pPr>
            <a:r>
              <a:rPr lang="es-ES" sz="2000" b="1" dirty="0">
                <a:solidFill>
                  <a:prstClr val="black"/>
                </a:solidFill>
              </a:rPr>
              <a:t>FORMAS DE CONSTITUCIÓN DE UNA SOCIEDAD HOLDING. CONSTITUCION DERIVATIVA HACIA ABAJO O FILIALIZACION</a:t>
            </a:r>
          </a:p>
        </p:txBody>
      </p:sp>
      <p:sp>
        <p:nvSpPr>
          <p:cNvPr id="53251" name="1 Marcador de número de diapositiva"/>
          <p:cNvSpPr>
            <a:spLocks noGrp="1"/>
          </p:cNvSpPr>
          <p:nvPr>
            <p:ph type="sldNum" sz="quarter" idx="12"/>
          </p:nvPr>
        </p:nvSpPr>
        <p:spPr bwMode="auto">
          <a:xfrm>
            <a:off x="8770938" y="644842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CA1C4601-9A5E-4479-BD84-8F79CC9BF824}" type="slidenum">
              <a:rPr lang="en-US" altLang="es-ES" smtClean="0">
                <a:solidFill>
                  <a:srgbClr val="000000"/>
                </a:solidFill>
              </a:rPr>
              <a:pPr/>
              <a:t>17</a:t>
            </a:fld>
            <a:endParaRPr lang="en-US" altLang="es-ES" smtClean="0">
              <a:solidFill>
                <a:srgbClr val="000000"/>
              </a:solidFill>
            </a:endParaRPr>
          </a:p>
        </p:txBody>
      </p:sp>
      <p:sp>
        <p:nvSpPr>
          <p:cNvPr id="53252" name="CuadroTexto 4"/>
          <p:cNvSpPr txBox="1">
            <a:spLocks noChangeArrowheads="1"/>
          </p:cNvSpPr>
          <p:nvPr/>
        </p:nvSpPr>
        <p:spPr bwMode="auto">
          <a:xfrm>
            <a:off x="214313" y="3633788"/>
            <a:ext cx="8713787"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defTabSz="914400" eaLnBrk="0" fontAlgn="base" hangingPunct="0">
              <a:spcBef>
                <a:spcPct val="0"/>
              </a:spcBef>
              <a:spcAft>
                <a:spcPct val="0"/>
              </a:spcAft>
            </a:pPr>
            <a:r>
              <a:rPr lang="es-ES" altLang="es-ES" sz="2000" smtClean="0">
                <a:solidFill>
                  <a:prstClr val="black"/>
                </a:solidFill>
              </a:rPr>
              <a:t>Véase que en este caso en la sociedad 1 se produce un cambio de objeto social o de la actividad real de la empresa que se convierte en sociedad holding, por lo que procederá mercantilmente modificar los estatutos y su objeto social, mediante la oportuna escritura ante notario. </a:t>
            </a:r>
          </a:p>
          <a:p>
            <a:pPr algn="just" defTabSz="914400" eaLnBrk="0" fontAlgn="base" hangingPunct="0">
              <a:spcBef>
                <a:spcPct val="0"/>
              </a:spcBef>
              <a:spcAft>
                <a:spcPct val="0"/>
              </a:spcAft>
            </a:pPr>
            <a:endParaRPr lang="es-ES" altLang="es-ES" sz="2000" smtClean="0">
              <a:solidFill>
                <a:prstClr val="black"/>
              </a:solidFill>
            </a:endParaRPr>
          </a:p>
          <a:p>
            <a:pPr algn="just" defTabSz="914400" eaLnBrk="0" fontAlgn="base" hangingPunct="0">
              <a:spcBef>
                <a:spcPct val="0"/>
              </a:spcBef>
              <a:spcAft>
                <a:spcPct val="0"/>
              </a:spcAft>
            </a:pPr>
            <a:r>
              <a:rPr lang="es-ES" altLang="es-ES" sz="2000" smtClean="0">
                <a:solidFill>
                  <a:prstClr val="black"/>
                </a:solidFill>
              </a:rPr>
              <a:t>Además, se ha creado una sociedad holding “pura”. Pero si en el proceso de constitución de las nuevas sociedades, la Sociedad 1, reconvertida en sociedad holding, se quedara con alguna actividad productiva, como podría ser la venta de coches, se constituiría una sociedad holding “impura o mixta”, cuya estructura representamos en el grafico siguiente:</a:t>
            </a:r>
          </a:p>
          <a:p>
            <a:pPr algn="just" defTabSz="914400" eaLnBrk="0" fontAlgn="base" hangingPunct="0">
              <a:spcBef>
                <a:spcPct val="0"/>
              </a:spcBef>
              <a:spcAft>
                <a:spcPct val="0"/>
              </a:spcAft>
            </a:pPr>
            <a:endParaRPr lang="es-ES" altLang="es-ES" sz="2000" smtClean="0">
              <a:solidFill>
                <a:prstClr val="black"/>
              </a:solidFill>
            </a:endParaRPr>
          </a:p>
          <a:p>
            <a:pPr algn="just" defTabSz="914400" eaLnBrk="0" fontAlgn="base" hangingPunct="0">
              <a:spcBef>
                <a:spcPct val="0"/>
              </a:spcBef>
              <a:spcAft>
                <a:spcPct val="0"/>
              </a:spcAft>
            </a:pPr>
            <a:endParaRPr lang="es-ES" altLang="es-ES" smtClean="0">
              <a:solidFill>
                <a:prstClr val="black"/>
              </a:solidFill>
            </a:endParaRPr>
          </a:p>
          <a:p>
            <a:pPr algn="just" defTabSz="914400" eaLnBrk="0" fontAlgn="base" hangingPunct="0">
              <a:spcBef>
                <a:spcPct val="0"/>
              </a:spcBef>
              <a:spcAft>
                <a:spcPct val="0"/>
              </a:spcAft>
            </a:pPr>
            <a:endParaRPr lang="es-ES" altLang="es-ES" smtClean="0">
              <a:solidFill>
                <a:prstClr val="black"/>
              </a:solidFill>
            </a:endParaRPr>
          </a:p>
          <a:p>
            <a:pPr algn="just" defTabSz="914400" eaLnBrk="0" fontAlgn="base" hangingPunct="0">
              <a:spcBef>
                <a:spcPct val="0"/>
              </a:spcBef>
              <a:spcAft>
                <a:spcPct val="0"/>
              </a:spcAft>
            </a:pPr>
            <a:r>
              <a:rPr lang="es-ES" altLang="es-ES" smtClean="0">
                <a:solidFill>
                  <a:prstClr val="black"/>
                </a:solidFill>
              </a:rPr>
              <a:t> </a:t>
            </a:r>
          </a:p>
          <a:p>
            <a:pPr algn="just" defTabSz="914400" eaLnBrk="0" fontAlgn="base" hangingPunct="0">
              <a:spcBef>
                <a:spcPct val="0"/>
              </a:spcBef>
              <a:spcAft>
                <a:spcPct val="0"/>
              </a:spcAft>
            </a:pPr>
            <a:endParaRPr lang="es-ES" altLang="es-ES" smtClean="0">
              <a:solidFill>
                <a:prstClr val="black"/>
              </a:solidFill>
            </a:endParaRPr>
          </a:p>
          <a:p>
            <a:pPr algn="just" defTabSz="914400" eaLnBrk="0" fontAlgn="base" hangingPunct="0">
              <a:spcBef>
                <a:spcPct val="0"/>
              </a:spcBef>
              <a:spcAft>
                <a:spcPct val="0"/>
              </a:spcAft>
            </a:pPr>
            <a:r>
              <a:rPr lang="es-ES" altLang="es-ES" sz="2000" smtClean="0">
                <a:solidFill>
                  <a:prstClr val="black"/>
                </a:solidFill>
              </a:rPr>
              <a:t>En segundo lugar, se procede a la filialización, esto es, establecer la sociedad holding y constituir tantas sociedades participadas como actividades tenga la sociedad primera, por lo que en nuestro caso se constituirían las 3 sociedades siguientes bajo el control total y absoluto de la sociedad 1 que pasa a actuar como una sociedad holding</a:t>
            </a:r>
          </a:p>
          <a:p>
            <a:pPr defTabSz="914400" eaLnBrk="0" fontAlgn="base" hangingPunct="0">
              <a:spcBef>
                <a:spcPct val="0"/>
              </a:spcBef>
              <a:spcAft>
                <a:spcPct val="0"/>
              </a:spcAft>
            </a:pPr>
            <a:endParaRPr lang="es-ES" altLang="es-ES" smtClean="0">
              <a:solidFill>
                <a:prstClr val="black"/>
              </a:solidFill>
            </a:endParaRPr>
          </a:p>
        </p:txBody>
      </p:sp>
      <p:pic>
        <p:nvPicPr>
          <p:cNvPr id="53253"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920750"/>
            <a:ext cx="7343775"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184491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2388" y="0"/>
            <a:ext cx="8840787" cy="7080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914400" fontAlgn="base">
              <a:spcBef>
                <a:spcPct val="0"/>
              </a:spcBef>
              <a:spcAft>
                <a:spcPct val="0"/>
              </a:spcAft>
              <a:defRPr/>
            </a:pPr>
            <a:r>
              <a:rPr lang="es-ES" sz="2000" b="1" dirty="0">
                <a:solidFill>
                  <a:prstClr val="black"/>
                </a:solidFill>
              </a:rPr>
              <a:t>FORMAS DE CONSTITUCIÓN DE UNA SOCIEDAD HOLDING. CONSTITUCION DERIVATIVA HACIA ABAJO O FILIALIZACION</a:t>
            </a:r>
          </a:p>
        </p:txBody>
      </p:sp>
      <p:sp>
        <p:nvSpPr>
          <p:cNvPr id="54275" name="1 Marcador de número de diapositiva"/>
          <p:cNvSpPr>
            <a:spLocks noGrp="1"/>
          </p:cNvSpPr>
          <p:nvPr>
            <p:ph type="sldNum" sz="quarter" idx="12"/>
          </p:nvPr>
        </p:nvSpPr>
        <p:spPr bwMode="auto">
          <a:xfrm>
            <a:off x="8770938" y="644842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D77AB6D5-C198-45D3-93A8-82468680ADE8}" type="slidenum">
              <a:rPr lang="en-US" altLang="es-ES" smtClean="0">
                <a:solidFill>
                  <a:srgbClr val="000000"/>
                </a:solidFill>
              </a:rPr>
              <a:pPr/>
              <a:t>18</a:t>
            </a:fld>
            <a:endParaRPr lang="en-US" altLang="es-ES" smtClean="0">
              <a:solidFill>
                <a:srgbClr val="000000"/>
              </a:solidFill>
            </a:endParaRPr>
          </a:p>
        </p:txBody>
      </p:sp>
      <p:sp>
        <p:nvSpPr>
          <p:cNvPr id="54276" name="CuadroTexto 4"/>
          <p:cNvSpPr txBox="1">
            <a:spLocks noChangeArrowheads="1"/>
          </p:cNvSpPr>
          <p:nvPr/>
        </p:nvSpPr>
        <p:spPr bwMode="auto">
          <a:xfrm>
            <a:off x="242888" y="4284663"/>
            <a:ext cx="87122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defTabSz="914400" eaLnBrk="0" fontAlgn="base" hangingPunct="0">
              <a:spcBef>
                <a:spcPct val="0"/>
              </a:spcBef>
              <a:spcAft>
                <a:spcPct val="0"/>
              </a:spcAft>
            </a:pPr>
            <a:r>
              <a:rPr lang="es-ES" altLang="es-ES" sz="2000" smtClean="0">
                <a:solidFill>
                  <a:prstClr val="black"/>
                </a:solidFill>
              </a:rPr>
              <a:t>Si por el contrario se parte de varias sociedades independientes, en las que en algunas de ellas se ejerce la misma actividad y en otras se ejercen actividades plenamente diferenciadas, el primer paso, en este caso, sería realizar la fusión de las sociedades que ejercen la misma actividad, y a partir de  aquí, ya se podría crear una nueva sociedad holding hacia arriba en los términos antes expuestos. También en algunos casos será conveniente hacer escisiones y posteriormente fusiones para agrupar actividades y negocios afines. </a:t>
            </a:r>
            <a:endParaRPr lang="es-ES" altLang="es-ES" smtClean="0">
              <a:solidFill>
                <a:prstClr val="black"/>
              </a:solidFill>
            </a:endParaRPr>
          </a:p>
        </p:txBody>
      </p:sp>
      <p:pic>
        <p:nvPicPr>
          <p:cNvPr id="54277" name="Imagen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908050"/>
            <a:ext cx="5400675"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787505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2388" y="0"/>
            <a:ext cx="8840787" cy="4000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914400" fontAlgn="base">
              <a:spcBef>
                <a:spcPct val="0"/>
              </a:spcBef>
              <a:spcAft>
                <a:spcPct val="0"/>
              </a:spcAft>
              <a:defRPr/>
            </a:pPr>
            <a:r>
              <a:rPr lang="es-ES" sz="2000" b="1" dirty="0">
                <a:solidFill>
                  <a:prstClr val="black"/>
                </a:solidFill>
              </a:rPr>
              <a:t>LA CREACIÓN DE </a:t>
            </a:r>
            <a:r>
              <a:rPr lang="es-ES" sz="2000" b="1" dirty="0" smtClean="0">
                <a:solidFill>
                  <a:prstClr val="black"/>
                </a:solidFill>
              </a:rPr>
              <a:t>SUBHOLDINS/SOCIEDADES CABECERA</a:t>
            </a:r>
            <a:endParaRPr lang="es-ES" sz="2000" b="1" dirty="0">
              <a:solidFill>
                <a:prstClr val="black"/>
              </a:solidFill>
            </a:endParaRPr>
          </a:p>
        </p:txBody>
      </p:sp>
      <p:sp>
        <p:nvSpPr>
          <p:cNvPr id="55299" name="1 Marcador de número de diapositiva"/>
          <p:cNvSpPr>
            <a:spLocks noGrp="1"/>
          </p:cNvSpPr>
          <p:nvPr>
            <p:ph type="sldNum" sz="quarter" idx="12"/>
          </p:nvPr>
        </p:nvSpPr>
        <p:spPr bwMode="auto">
          <a:xfrm>
            <a:off x="8770938" y="644842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1814662E-A172-4F78-9A83-A298A24F5E74}" type="slidenum">
              <a:rPr lang="en-US" altLang="es-ES" smtClean="0">
                <a:solidFill>
                  <a:srgbClr val="000000"/>
                </a:solidFill>
              </a:rPr>
              <a:pPr/>
              <a:t>19</a:t>
            </a:fld>
            <a:endParaRPr lang="en-US" altLang="es-ES" smtClean="0">
              <a:solidFill>
                <a:srgbClr val="000000"/>
              </a:solidFill>
            </a:endParaRPr>
          </a:p>
        </p:txBody>
      </p:sp>
      <p:sp>
        <p:nvSpPr>
          <p:cNvPr id="55300" name="CuadroTexto 4"/>
          <p:cNvSpPr txBox="1">
            <a:spLocks noChangeArrowheads="1"/>
          </p:cNvSpPr>
          <p:nvPr/>
        </p:nvSpPr>
        <p:spPr bwMode="auto">
          <a:xfrm>
            <a:off x="115888" y="427038"/>
            <a:ext cx="884872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defTabSz="914400" eaLnBrk="0" fontAlgn="base" hangingPunct="0">
              <a:spcBef>
                <a:spcPct val="0"/>
              </a:spcBef>
              <a:spcAft>
                <a:spcPct val="0"/>
              </a:spcAft>
            </a:pPr>
            <a:r>
              <a:rPr lang="es-ES" altLang="es-ES" sz="2000" smtClean="0">
                <a:solidFill>
                  <a:prstClr val="black"/>
                </a:solidFill>
              </a:rPr>
              <a:t>Las empresas o sociedades sub-holding surgen por desarrollo y evolución de la sociedad holding. El proceso de creación de sociedades sub-holding obedece a motivos diversos pero sobre todo supone agrupar empresas por tipos de actividad o negocios, lo que puede suponer la realización de fusiones y escisiones que se consideren necesarias para acomodar o reestructurar de manera mas eficientemente el grupo empresarial.</a:t>
            </a:r>
          </a:p>
          <a:p>
            <a:pPr algn="just" defTabSz="914400" eaLnBrk="0" fontAlgn="base" hangingPunct="0">
              <a:spcBef>
                <a:spcPct val="0"/>
              </a:spcBef>
              <a:spcAft>
                <a:spcPct val="0"/>
              </a:spcAft>
            </a:pPr>
            <a:endParaRPr lang="es-ES" altLang="es-ES" sz="2000" smtClean="0">
              <a:solidFill>
                <a:prstClr val="black"/>
              </a:solidFill>
            </a:endParaRPr>
          </a:p>
          <a:p>
            <a:pPr algn="just" defTabSz="914400" eaLnBrk="0" fontAlgn="base" hangingPunct="0">
              <a:spcBef>
                <a:spcPct val="0"/>
              </a:spcBef>
              <a:spcAft>
                <a:spcPct val="0"/>
              </a:spcAft>
            </a:pPr>
            <a:r>
              <a:rPr lang="es-ES" altLang="es-ES" sz="2000" smtClean="0">
                <a:solidFill>
                  <a:prstClr val="black"/>
                </a:solidFill>
              </a:rPr>
              <a:t>Así, supongamos un grupo con la siguiente estructura empresarias y participadas:</a:t>
            </a:r>
          </a:p>
        </p:txBody>
      </p:sp>
      <p:pic>
        <p:nvPicPr>
          <p:cNvPr id="55301" name="5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454400"/>
            <a:ext cx="864235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1 Rectángulo"/>
          <p:cNvSpPr>
            <a:spLocks noChangeArrowheads="1"/>
          </p:cNvSpPr>
          <p:nvPr/>
        </p:nvSpPr>
        <p:spPr bwMode="auto">
          <a:xfrm>
            <a:off x="285750" y="5157788"/>
            <a:ext cx="8607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14400" eaLnBrk="0" fontAlgn="base" hangingPunct="0">
              <a:spcBef>
                <a:spcPct val="0"/>
              </a:spcBef>
              <a:spcAft>
                <a:spcPct val="0"/>
              </a:spcAft>
            </a:pPr>
            <a:r>
              <a:rPr lang="es-ES" altLang="es-ES" smtClean="0">
                <a:solidFill>
                  <a:prstClr val="black"/>
                </a:solidFill>
                <a:latin typeface="Arial" pitchFamily="34" charset="0"/>
                <a:cs typeface="Arial" pitchFamily="34" charset="0"/>
              </a:rPr>
              <a:t>Mediante operaciones de aportaciones no dinerarias o bien de canje de valores por motivos de organización y especialización de mercado, actividades, sectores, etc.,  y para optimizar la toma de decisiones podemos realizar la siguiente reestructuración: </a:t>
            </a:r>
          </a:p>
        </p:txBody>
      </p:sp>
    </p:spTree>
    <p:extLst>
      <p:ext uri="{BB962C8B-B14F-4D97-AF65-F5344CB8AC3E}">
        <p14:creationId xmlns:p14="http://schemas.microsoft.com/office/powerpoint/2010/main" val="287629390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A2325222-D105-EF3B-23F7-B8796377D2C8}"/>
              </a:ext>
            </a:extLst>
          </p:cNvPr>
          <p:cNvPicPr>
            <a:picLocks noChangeAspect="1"/>
          </p:cNvPicPr>
          <p:nvPr/>
        </p:nvPicPr>
        <p:blipFill rotWithShape="1">
          <a:blip r:embed="rId2"/>
          <a:srcRect b="87433"/>
          <a:stretch/>
        </p:blipFill>
        <p:spPr>
          <a:xfrm>
            <a:off x="0" y="12700"/>
            <a:ext cx="9144000" cy="858669"/>
          </a:xfrm>
          <a:prstGeom prst="rect">
            <a:avLst/>
          </a:prstGeom>
        </p:spPr>
      </p:pic>
      <p:sp>
        <p:nvSpPr>
          <p:cNvPr id="3" name="2 Rectángulo redondeado"/>
          <p:cNvSpPr/>
          <p:nvPr/>
        </p:nvSpPr>
        <p:spPr>
          <a:xfrm>
            <a:off x="250825" y="908050"/>
            <a:ext cx="8642350" cy="5805488"/>
          </a:xfrm>
          <a:prstGeom prst="roundRect">
            <a:avLst/>
          </a:prstGeom>
          <a:solidFill>
            <a:schemeClr val="bg2">
              <a:lumMod val="75000"/>
            </a:schemeClr>
          </a:solidFill>
          <a:ln>
            <a:solidFill>
              <a:srgbClr val="92D050"/>
            </a:solid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s-ES_tradnl" sz="3600" b="1" cap="all" dirty="0">
                <a:solidFill>
                  <a:schemeClr val="tx1"/>
                </a:solidFill>
              </a:rPr>
              <a:t>ORGANIZACIÓN Y PLANIFICACIÓN FISCAL DE LA EMPRESA FAMILIAR. </a:t>
            </a:r>
          </a:p>
          <a:p>
            <a:pPr algn="just" eaLnBrk="1" hangingPunct="1">
              <a:defRPr/>
            </a:pPr>
            <a:endParaRPr lang="es-ES" sz="2000" b="1" cap="all" dirty="0">
              <a:solidFill>
                <a:schemeClr val="tx2">
                  <a:lumMod val="75000"/>
                </a:schemeClr>
              </a:solidFill>
            </a:endParaRPr>
          </a:p>
          <a:p>
            <a:pPr algn="just" eaLnBrk="1" hangingPunct="1">
              <a:defRPr/>
            </a:pPr>
            <a:r>
              <a:rPr lang="es-ES" sz="2000" b="1" cap="all" dirty="0">
                <a:solidFill>
                  <a:schemeClr val="tx2">
                    <a:lumMod val="75000"/>
                  </a:schemeClr>
                </a:solidFill>
              </a:rPr>
              <a:t>LA CREACIÓN DE LAS SOCIEDADES HOLDING, como medio de organización de la actividad económica mas eficiente. Motivos y ventajas de creación de la misma en el ámbito familiar. Implicaciones fiscales y singularidad de la imposición directa (IS e IRPF) e indirecta (IVA) en las estructuras holding familiares.</a:t>
            </a:r>
          </a:p>
          <a:p>
            <a:pPr algn="just" eaLnBrk="1" hangingPunct="1">
              <a:defRPr/>
            </a:pPr>
            <a:endParaRPr lang="es-ES" sz="2000" b="1" cap="all" dirty="0">
              <a:solidFill>
                <a:schemeClr val="tx2">
                  <a:lumMod val="75000"/>
                </a:schemeClr>
              </a:solidFill>
            </a:endParaRPr>
          </a:p>
          <a:p>
            <a:pPr algn="just" eaLnBrk="1" hangingPunct="1">
              <a:defRPr/>
            </a:pPr>
            <a:r>
              <a:rPr lang="es-ES" sz="2000" b="1" cap="all" dirty="0">
                <a:solidFill>
                  <a:schemeClr val="tx2">
                    <a:lumMod val="75000"/>
                  </a:schemeClr>
                </a:solidFill>
              </a:rPr>
              <a:t>“Implicaciones fiscales en las estructuras holding familiares” </a:t>
            </a:r>
          </a:p>
          <a:p>
            <a:pPr algn="just" eaLnBrk="1" hangingPunct="1">
              <a:defRPr/>
            </a:pPr>
            <a:endParaRPr lang="es-ES" sz="2000" b="1" cap="all" dirty="0">
              <a:solidFill>
                <a:schemeClr val="tx2">
                  <a:lumMod val="75000"/>
                </a:schemeClr>
              </a:solidFill>
            </a:endParaRPr>
          </a:p>
          <a:p>
            <a:pPr algn="just" eaLnBrk="1" hangingPunct="1">
              <a:defRPr/>
            </a:pPr>
            <a:endParaRPr lang="es-ES" sz="2000" b="1" cap="all" dirty="0">
              <a:solidFill>
                <a:schemeClr val="tx2">
                  <a:lumMod val="75000"/>
                </a:schemeClr>
              </a:solidFill>
            </a:endParaRPr>
          </a:p>
        </p:txBody>
      </p:sp>
    </p:spTree>
    <p:extLst>
      <p:ext uri="{BB962C8B-B14F-4D97-AF65-F5344CB8AC3E}">
        <p14:creationId xmlns:p14="http://schemas.microsoft.com/office/powerpoint/2010/main" val="2283306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2388" y="0"/>
            <a:ext cx="8840787" cy="4000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914400" fontAlgn="base">
              <a:spcBef>
                <a:spcPct val="0"/>
              </a:spcBef>
              <a:spcAft>
                <a:spcPct val="0"/>
              </a:spcAft>
              <a:defRPr/>
            </a:pPr>
            <a:r>
              <a:rPr lang="es-ES" sz="2000" b="1" dirty="0">
                <a:solidFill>
                  <a:prstClr val="black"/>
                </a:solidFill>
              </a:rPr>
              <a:t>LA CREACIÓN DE SUBHOLDINS</a:t>
            </a:r>
          </a:p>
        </p:txBody>
      </p:sp>
      <p:sp>
        <p:nvSpPr>
          <p:cNvPr id="56323" name="1 Marcador de número de diapositiva"/>
          <p:cNvSpPr>
            <a:spLocks noGrp="1"/>
          </p:cNvSpPr>
          <p:nvPr>
            <p:ph type="sldNum" sz="quarter" idx="12"/>
          </p:nvPr>
        </p:nvSpPr>
        <p:spPr bwMode="auto">
          <a:xfrm>
            <a:off x="8770938" y="644842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4266E2FE-71A4-4945-BCFC-6E40E617C747}" type="slidenum">
              <a:rPr lang="en-US" altLang="es-ES" smtClean="0">
                <a:solidFill>
                  <a:srgbClr val="000000"/>
                </a:solidFill>
              </a:rPr>
              <a:pPr/>
              <a:t>20</a:t>
            </a:fld>
            <a:endParaRPr lang="en-US" altLang="es-ES" smtClean="0">
              <a:solidFill>
                <a:srgbClr val="000000"/>
              </a:solidFill>
            </a:endParaRPr>
          </a:p>
        </p:txBody>
      </p:sp>
      <p:pic>
        <p:nvPicPr>
          <p:cNvPr id="56324" name="6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409575"/>
            <a:ext cx="8764587"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3 Rectángulo"/>
          <p:cNvSpPr>
            <a:spLocks noChangeArrowheads="1"/>
          </p:cNvSpPr>
          <p:nvPr/>
        </p:nvSpPr>
        <p:spPr bwMode="auto">
          <a:xfrm>
            <a:off x="111125" y="2673350"/>
            <a:ext cx="894556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14400" eaLnBrk="0" fontAlgn="base" hangingPunct="0">
              <a:spcBef>
                <a:spcPct val="0"/>
              </a:spcBef>
              <a:spcAft>
                <a:spcPct val="0"/>
              </a:spcAft>
            </a:pPr>
            <a:r>
              <a:rPr lang="es-ES" altLang="es-ES" sz="1600" smtClean="0">
                <a:solidFill>
                  <a:prstClr val="black"/>
                </a:solidFill>
                <a:latin typeface="Arial" pitchFamily="34" charset="0"/>
                <a:cs typeface="Arial" pitchFamily="34" charset="0"/>
              </a:rPr>
              <a:t>En este caso podemos apreciar que después de esta reestructuración, la sociedad 1 y la sociedad 5 están actuando como sociedades sub-holding en cuanto que en su activo figuran las participaciones sobre las sociedades 2,3,4 y 6,7,8 respectivamente, que han sido aportadas por la sociedad X a las sociedad 1 y sociedad 5.</a:t>
            </a:r>
          </a:p>
          <a:p>
            <a:pPr algn="just" defTabSz="914400" eaLnBrk="0" fontAlgn="base" hangingPunct="0">
              <a:spcBef>
                <a:spcPct val="0"/>
              </a:spcBef>
              <a:spcAft>
                <a:spcPct val="0"/>
              </a:spcAft>
            </a:pPr>
            <a:endParaRPr lang="es-ES" altLang="es-ES" sz="1600" smtClean="0">
              <a:solidFill>
                <a:prstClr val="black"/>
              </a:solidFill>
              <a:latin typeface="Arial" pitchFamily="34" charset="0"/>
              <a:cs typeface="Arial" pitchFamily="34" charset="0"/>
            </a:endParaRPr>
          </a:p>
          <a:p>
            <a:pPr algn="just" defTabSz="914400" eaLnBrk="0" fontAlgn="base" hangingPunct="0">
              <a:spcBef>
                <a:spcPct val="0"/>
              </a:spcBef>
              <a:spcAft>
                <a:spcPct val="0"/>
              </a:spcAft>
            </a:pPr>
            <a:r>
              <a:rPr lang="es-ES" altLang="es-ES" sz="1600" smtClean="0">
                <a:solidFill>
                  <a:prstClr val="black"/>
                </a:solidFill>
                <a:latin typeface="Arial" pitchFamily="34" charset="0"/>
                <a:cs typeface="Arial" pitchFamily="34" charset="0"/>
              </a:rPr>
              <a:t>Además y si fuera necesario en un momento posterior también se podrían fusionar las sociedades que integran cada una de las sub holdings creadas, lo que daría lugar a una fusión gemelar o entre sociedades hermanas quedando al final de la siguiente forma el grupo:</a:t>
            </a:r>
          </a:p>
        </p:txBody>
      </p:sp>
      <p:pic>
        <p:nvPicPr>
          <p:cNvPr id="56326" name="8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5725" y="4643438"/>
            <a:ext cx="3694113" cy="221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85129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CuadroTexto"/>
          <p:cNvSpPr txBox="1"/>
          <p:nvPr/>
        </p:nvSpPr>
        <p:spPr>
          <a:xfrm>
            <a:off x="174625" y="39688"/>
            <a:ext cx="8885238" cy="4000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914400" fontAlgn="base">
              <a:spcBef>
                <a:spcPct val="0"/>
              </a:spcBef>
              <a:spcAft>
                <a:spcPct val="0"/>
              </a:spcAft>
              <a:defRPr/>
            </a:pPr>
            <a:r>
              <a:rPr lang="it-IT" sz="2000" b="1" dirty="0">
                <a:solidFill>
                  <a:prstClr val="black"/>
                </a:solidFill>
              </a:rPr>
              <a:t>ANALISIS DE LA ESTRUCTURA SOCIETARIA QUE TIENE TU CLIENTE</a:t>
            </a:r>
            <a:endParaRPr lang="es-ES" sz="2000" dirty="0">
              <a:solidFill>
                <a:prstClr val="black"/>
              </a:solidFill>
            </a:endParaRPr>
          </a:p>
        </p:txBody>
      </p:sp>
      <p:sp>
        <p:nvSpPr>
          <p:cNvPr id="57347" name="4 Rectángulo"/>
          <p:cNvSpPr>
            <a:spLocks noChangeArrowheads="1"/>
          </p:cNvSpPr>
          <p:nvPr/>
        </p:nvSpPr>
        <p:spPr bwMode="auto">
          <a:xfrm>
            <a:off x="201613" y="620713"/>
            <a:ext cx="8763000"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s-ES" altLang="es-ES" smtClean="0">
                <a:solidFill>
                  <a:prstClr val="black"/>
                </a:solidFill>
                <a:latin typeface="Arial" pitchFamily="34" charset="0"/>
                <a:cs typeface="Arial" pitchFamily="34" charset="0"/>
              </a:rPr>
              <a:t>Por tanto la estructura básica de una sociedad holding es la siguiente:</a:t>
            </a:r>
          </a:p>
          <a:p>
            <a:pPr defTabSz="914400" fontAlgn="base">
              <a:spcBef>
                <a:spcPct val="0"/>
              </a:spcBef>
              <a:spcAft>
                <a:spcPct val="0"/>
              </a:spcAft>
            </a:pPr>
            <a:endParaRPr lang="es-ES" altLang="es-ES" smtClean="0">
              <a:solidFill>
                <a:prstClr val="black"/>
              </a:solidFill>
              <a:latin typeface="Arial" pitchFamily="34" charset="0"/>
              <a:cs typeface="Arial" pitchFamily="34" charset="0"/>
            </a:endParaRPr>
          </a:p>
          <a:p>
            <a:pPr defTabSz="914400" fontAlgn="base">
              <a:spcBef>
                <a:spcPct val="0"/>
              </a:spcBef>
              <a:spcAft>
                <a:spcPct val="0"/>
              </a:spcAft>
            </a:pPr>
            <a:r>
              <a:rPr lang="es-ES" altLang="es-ES" smtClean="0">
                <a:solidFill>
                  <a:prstClr val="black"/>
                </a:solidFill>
                <a:latin typeface="Arial" pitchFamily="34" charset="0"/>
                <a:cs typeface="Arial" pitchFamily="34" charset="0"/>
              </a:rPr>
              <a:t> </a:t>
            </a:r>
          </a:p>
          <a:p>
            <a:pPr defTabSz="914400" fontAlgn="base">
              <a:spcBef>
                <a:spcPct val="0"/>
              </a:spcBef>
              <a:spcAft>
                <a:spcPct val="0"/>
              </a:spcAft>
            </a:pPr>
            <a:endParaRPr lang="es-ES" altLang="es-ES" smtClean="0">
              <a:solidFill>
                <a:prstClr val="black"/>
              </a:solidFill>
              <a:latin typeface="Arial" pitchFamily="34" charset="0"/>
              <a:cs typeface="Arial" pitchFamily="34" charset="0"/>
            </a:endParaRPr>
          </a:p>
          <a:p>
            <a:pPr defTabSz="914400" fontAlgn="base">
              <a:spcBef>
                <a:spcPct val="0"/>
              </a:spcBef>
              <a:spcAft>
                <a:spcPct val="0"/>
              </a:spcAft>
            </a:pPr>
            <a:endParaRPr lang="es-ES" altLang="es-ES" smtClean="0">
              <a:solidFill>
                <a:prstClr val="black"/>
              </a:solidFill>
              <a:latin typeface="Arial" pitchFamily="34" charset="0"/>
              <a:cs typeface="Arial" pitchFamily="34" charset="0"/>
            </a:endParaRPr>
          </a:p>
          <a:p>
            <a:pPr defTabSz="914400" fontAlgn="base">
              <a:spcBef>
                <a:spcPct val="0"/>
              </a:spcBef>
              <a:spcAft>
                <a:spcPct val="0"/>
              </a:spcAft>
            </a:pPr>
            <a:endParaRPr lang="es-ES" altLang="es-ES" smtClean="0">
              <a:solidFill>
                <a:prstClr val="black"/>
              </a:solidFill>
              <a:latin typeface="Arial" pitchFamily="34" charset="0"/>
              <a:cs typeface="Arial" pitchFamily="34" charset="0"/>
            </a:endParaRPr>
          </a:p>
          <a:p>
            <a:pPr defTabSz="914400" fontAlgn="base">
              <a:spcBef>
                <a:spcPct val="0"/>
              </a:spcBef>
              <a:spcAft>
                <a:spcPct val="0"/>
              </a:spcAft>
            </a:pPr>
            <a:endParaRPr lang="es-ES" altLang="es-ES" smtClean="0">
              <a:solidFill>
                <a:prstClr val="black"/>
              </a:solidFill>
              <a:latin typeface="Arial" pitchFamily="34" charset="0"/>
              <a:cs typeface="Arial" pitchFamily="34" charset="0"/>
            </a:endParaRPr>
          </a:p>
          <a:p>
            <a:pPr defTabSz="914400" fontAlgn="base">
              <a:spcBef>
                <a:spcPct val="0"/>
              </a:spcBef>
              <a:spcAft>
                <a:spcPct val="0"/>
              </a:spcAft>
            </a:pPr>
            <a:endParaRPr lang="es-ES" altLang="es-ES" smtClean="0">
              <a:solidFill>
                <a:prstClr val="black"/>
              </a:solidFill>
              <a:latin typeface="Arial" pitchFamily="34" charset="0"/>
              <a:cs typeface="Arial" pitchFamily="34" charset="0"/>
            </a:endParaRPr>
          </a:p>
          <a:p>
            <a:pPr defTabSz="914400" fontAlgn="base">
              <a:spcBef>
                <a:spcPct val="0"/>
              </a:spcBef>
              <a:spcAft>
                <a:spcPct val="0"/>
              </a:spcAft>
            </a:pPr>
            <a:endParaRPr lang="es-ES" altLang="es-ES" smtClean="0">
              <a:solidFill>
                <a:prstClr val="black"/>
              </a:solidFill>
              <a:latin typeface="Arial" pitchFamily="34" charset="0"/>
              <a:cs typeface="Arial" pitchFamily="34" charset="0"/>
            </a:endParaRPr>
          </a:p>
          <a:p>
            <a:pPr defTabSz="914400" fontAlgn="base">
              <a:spcBef>
                <a:spcPct val="0"/>
              </a:spcBef>
              <a:spcAft>
                <a:spcPct val="0"/>
              </a:spcAft>
            </a:pPr>
            <a:endParaRPr lang="es-ES" altLang="es-ES" smtClean="0">
              <a:solidFill>
                <a:prstClr val="black"/>
              </a:solidFill>
              <a:latin typeface="Arial" pitchFamily="34" charset="0"/>
              <a:cs typeface="Arial" pitchFamily="34" charset="0"/>
            </a:endParaRPr>
          </a:p>
          <a:p>
            <a:pPr defTabSz="914400" fontAlgn="base">
              <a:spcBef>
                <a:spcPct val="0"/>
              </a:spcBef>
              <a:spcAft>
                <a:spcPct val="0"/>
              </a:spcAft>
            </a:pPr>
            <a:endParaRPr lang="es-ES" altLang="es-ES" smtClean="0">
              <a:solidFill>
                <a:prstClr val="black"/>
              </a:solidFill>
              <a:latin typeface="Arial" pitchFamily="34" charset="0"/>
              <a:cs typeface="Arial" pitchFamily="34" charset="0"/>
            </a:endParaRPr>
          </a:p>
          <a:p>
            <a:pPr defTabSz="914400" fontAlgn="base">
              <a:spcBef>
                <a:spcPct val="0"/>
              </a:spcBef>
              <a:spcAft>
                <a:spcPct val="0"/>
              </a:spcAft>
            </a:pPr>
            <a:endParaRPr lang="es-ES" altLang="es-ES" smtClean="0">
              <a:solidFill>
                <a:prstClr val="black"/>
              </a:solidFill>
              <a:latin typeface="Arial" pitchFamily="34" charset="0"/>
              <a:cs typeface="Arial" pitchFamily="34" charset="0"/>
            </a:endParaRPr>
          </a:p>
          <a:p>
            <a:pPr defTabSz="914400" fontAlgn="base">
              <a:spcBef>
                <a:spcPct val="0"/>
              </a:spcBef>
              <a:spcAft>
                <a:spcPct val="0"/>
              </a:spcAft>
            </a:pPr>
            <a:endParaRPr lang="es-ES" altLang="es-ES" smtClean="0">
              <a:solidFill>
                <a:prstClr val="black"/>
              </a:solidFill>
              <a:latin typeface="Arial" pitchFamily="34" charset="0"/>
              <a:cs typeface="Arial" pitchFamily="34" charset="0"/>
            </a:endParaRPr>
          </a:p>
          <a:p>
            <a:pPr defTabSz="914400" fontAlgn="base">
              <a:spcBef>
                <a:spcPct val="0"/>
              </a:spcBef>
              <a:spcAft>
                <a:spcPct val="0"/>
              </a:spcAft>
            </a:pPr>
            <a:endParaRPr lang="es-ES" altLang="es-ES" smtClean="0">
              <a:solidFill>
                <a:prstClr val="black"/>
              </a:solidFill>
              <a:latin typeface="Arial" pitchFamily="34" charset="0"/>
              <a:cs typeface="Arial" pitchFamily="34" charset="0"/>
            </a:endParaRPr>
          </a:p>
          <a:p>
            <a:pPr defTabSz="914400" fontAlgn="base">
              <a:spcBef>
                <a:spcPct val="0"/>
              </a:spcBef>
              <a:spcAft>
                <a:spcPct val="0"/>
              </a:spcAft>
            </a:pPr>
            <a:endParaRPr lang="es-ES" altLang="es-ES" smtClean="0">
              <a:solidFill>
                <a:prstClr val="black"/>
              </a:solidFill>
              <a:latin typeface="Arial" pitchFamily="34" charset="0"/>
              <a:cs typeface="Arial" pitchFamily="34" charset="0"/>
            </a:endParaRPr>
          </a:p>
          <a:p>
            <a:pPr defTabSz="914400" fontAlgn="base">
              <a:spcBef>
                <a:spcPct val="0"/>
              </a:spcBef>
              <a:spcAft>
                <a:spcPct val="0"/>
              </a:spcAft>
            </a:pPr>
            <a:endParaRPr lang="es-ES" altLang="es-ES" smtClean="0">
              <a:solidFill>
                <a:prstClr val="black"/>
              </a:solidFill>
              <a:latin typeface="Arial" pitchFamily="34" charset="0"/>
              <a:cs typeface="Arial" pitchFamily="34" charset="0"/>
            </a:endParaRPr>
          </a:p>
          <a:p>
            <a:pPr defTabSz="914400" fontAlgn="base">
              <a:spcBef>
                <a:spcPct val="0"/>
              </a:spcBef>
              <a:spcAft>
                <a:spcPct val="0"/>
              </a:spcAft>
            </a:pPr>
            <a:endParaRPr lang="es-ES" altLang="es-ES" smtClean="0">
              <a:solidFill>
                <a:prstClr val="black"/>
              </a:solidFill>
              <a:latin typeface="Arial" pitchFamily="34" charset="0"/>
              <a:cs typeface="Arial" pitchFamily="34" charset="0"/>
            </a:endParaRPr>
          </a:p>
          <a:p>
            <a:pPr defTabSz="914400" fontAlgn="base">
              <a:spcBef>
                <a:spcPct val="0"/>
              </a:spcBef>
              <a:spcAft>
                <a:spcPct val="0"/>
              </a:spcAft>
            </a:pPr>
            <a:endParaRPr lang="es-ES" altLang="es-ES" smtClean="0">
              <a:solidFill>
                <a:prstClr val="black"/>
              </a:solidFill>
              <a:latin typeface="Arial" pitchFamily="34" charset="0"/>
              <a:cs typeface="Arial" pitchFamily="34" charset="0"/>
            </a:endParaRPr>
          </a:p>
          <a:p>
            <a:pPr defTabSz="914400" fontAlgn="base">
              <a:spcBef>
                <a:spcPct val="0"/>
              </a:spcBef>
              <a:spcAft>
                <a:spcPct val="0"/>
              </a:spcAft>
            </a:pPr>
            <a:r>
              <a:rPr lang="es-ES" altLang="es-ES" smtClean="0">
                <a:solidFill>
                  <a:prstClr val="black"/>
                </a:solidFill>
                <a:latin typeface="Arial" pitchFamily="34" charset="0"/>
                <a:cs typeface="Arial" pitchFamily="34" charset="0"/>
              </a:rPr>
              <a:t>Véase que en este caso la sociedad holding la cual está puede estar participada por personas físicas o personas jurídicas, tiene dos eslabones en la cadena de control sobre sus entidades participadas, el primer nivel serían las sociedades A,B,C y D,  y el segundo nivel serían las sociedades X,Y y Z.</a:t>
            </a:r>
          </a:p>
        </p:txBody>
      </p:sp>
      <p:pic>
        <p:nvPicPr>
          <p:cNvPr id="57348" name="10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052513"/>
            <a:ext cx="70358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1 Marcador de número de diapositiva"/>
          <p:cNvSpPr>
            <a:spLocks noGrp="1"/>
          </p:cNvSpPr>
          <p:nvPr>
            <p:ph type="sldNum" sz="quarter" idx="12"/>
          </p:nvPr>
        </p:nvSpPr>
        <p:spPr bwMode="auto">
          <a:xfrm>
            <a:off x="8770938" y="644842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93CAB8C0-BA29-42C3-933B-6F836988918F}" type="slidenum">
              <a:rPr lang="en-US" altLang="es-ES" smtClean="0">
                <a:solidFill>
                  <a:srgbClr val="000000"/>
                </a:solidFill>
              </a:rPr>
              <a:pPr/>
              <a:t>21</a:t>
            </a:fld>
            <a:endParaRPr lang="en-US" altLang="es-ES" smtClean="0">
              <a:solidFill>
                <a:srgbClr val="000000"/>
              </a:solidFill>
            </a:endParaRPr>
          </a:p>
        </p:txBody>
      </p:sp>
    </p:spTree>
    <p:extLst>
      <p:ext uri="{BB962C8B-B14F-4D97-AF65-F5344CB8AC3E}">
        <p14:creationId xmlns:p14="http://schemas.microsoft.com/office/powerpoint/2010/main" val="297955176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CuadroTexto"/>
          <p:cNvSpPr txBox="1"/>
          <p:nvPr/>
        </p:nvSpPr>
        <p:spPr>
          <a:xfrm>
            <a:off x="174625" y="39688"/>
            <a:ext cx="8885238" cy="7080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914400" fontAlgn="base">
              <a:spcBef>
                <a:spcPct val="0"/>
              </a:spcBef>
              <a:spcAft>
                <a:spcPct val="0"/>
              </a:spcAft>
              <a:defRPr/>
            </a:pPr>
            <a:r>
              <a:rPr lang="es-ES" sz="2000" b="1" dirty="0">
                <a:solidFill>
                  <a:prstClr val="black"/>
                </a:solidFill>
              </a:rPr>
              <a:t>PARTICULARIDADES EN EL ÁMBITO TRIBUTARIO Y EN EL AMBITO MERCANTIL Y CONTABLE DE LAS HOLDING</a:t>
            </a:r>
            <a:endParaRPr lang="es-ES" sz="2000" dirty="0">
              <a:solidFill>
                <a:prstClr val="black"/>
              </a:solidFill>
            </a:endParaRPr>
          </a:p>
        </p:txBody>
      </p:sp>
      <p:sp>
        <p:nvSpPr>
          <p:cNvPr id="58371" name="4 Rectángulo"/>
          <p:cNvSpPr>
            <a:spLocks noChangeArrowheads="1"/>
          </p:cNvSpPr>
          <p:nvPr/>
        </p:nvSpPr>
        <p:spPr bwMode="auto">
          <a:xfrm>
            <a:off x="174625" y="747713"/>
            <a:ext cx="8789988"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14400" fontAlgn="base">
              <a:spcBef>
                <a:spcPct val="0"/>
              </a:spcBef>
              <a:spcAft>
                <a:spcPct val="0"/>
              </a:spcAft>
            </a:pPr>
            <a:r>
              <a:rPr lang="es-ES_tradnl" altLang="es-ES" b="1" smtClean="0">
                <a:solidFill>
                  <a:srgbClr val="C00000"/>
                </a:solidFill>
                <a:latin typeface="Arial" pitchFamily="34" charset="0"/>
                <a:cs typeface="Arial" pitchFamily="34" charset="0"/>
              </a:rPr>
              <a:t>EN MATERIA CONTABLE: </a:t>
            </a:r>
          </a:p>
          <a:p>
            <a:pPr algn="just" defTabSz="914400" fontAlgn="base">
              <a:spcBef>
                <a:spcPct val="0"/>
              </a:spcBef>
              <a:spcAft>
                <a:spcPct val="0"/>
              </a:spcAft>
            </a:pPr>
            <a:r>
              <a:rPr lang="es-ES" altLang="es-ES" b="1" smtClean="0">
                <a:solidFill>
                  <a:prstClr val="black"/>
                </a:solidFill>
                <a:latin typeface="Arial" pitchFamily="34" charset="0"/>
                <a:cs typeface="Arial" pitchFamily="34" charset="0"/>
              </a:rPr>
              <a:t>- </a:t>
            </a:r>
            <a:r>
              <a:rPr lang="es-ES_tradnl" altLang="es-ES" b="1" smtClean="0">
                <a:solidFill>
                  <a:prstClr val="black"/>
                </a:solidFill>
                <a:latin typeface="Arial" pitchFamily="34" charset="0"/>
                <a:cs typeface="Arial" pitchFamily="34" charset="0"/>
              </a:rPr>
              <a:t>La posibilidad de aplicar la consolidación de estados financieros, </a:t>
            </a:r>
            <a:r>
              <a:rPr lang="es-ES_tradnl" altLang="es-ES" smtClean="0">
                <a:solidFill>
                  <a:prstClr val="black"/>
                </a:solidFill>
                <a:latin typeface="Arial" pitchFamily="34" charset="0"/>
                <a:cs typeface="Arial" pitchFamily="34" charset="0"/>
              </a:rPr>
              <a:t>salvo que por tamaño del grupo resulte obligatoria. Cuando a la fecha del cierre del ejercicio de la sociedad dominante, el conjunto de sociedades del grupo supere durante dos ejercicios consecutivos dos de las tres condiciones establecidas en el artículo 258 del Real Decreto Legislativo 1/2010, TRLSC, que son los límites para la formulación de la cuenta de pérdidas y ganancias abreviada, hay obligación de consolidar.</a:t>
            </a:r>
            <a:endParaRPr lang="es-ES" altLang="es-ES" smtClean="0">
              <a:solidFill>
                <a:prstClr val="black"/>
              </a:solidFill>
              <a:latin typeface="Arial" pitchFamily="34" charset="0"/>
              <a:cs typeface="Arial" pitchFamily="34" charset="0"/>
            </a:endParaRPr>
          </a:p>
          <a:p>
            <a:pPr algn="just" defTabSz="914400" fontAlgn="base">
              <a:spcBef>
                <a:spcPct val="0"/>
              </a:spcBef>
              <a:spcAft>
                <a:spcPct val="0"/>
              </a:spcAft>
            </a:pPr>
            <a:r>
              <a:rPr lang="es-ES" altLang="es-ES" smtClean="0">
                <a:solidFill>
                  <a:prstClr val="black"/>
                </a:solidFill>
                <a:latin typeface="Arial" pitchFamily="34" charset="0"/>
                <a:cs typeface="Arial" pitchFamily="34" charset="0"/>
              </a:rPr>
              <a:t>La obligación de consolidar se rige por los límites y condiciones que en desarrollo del código de comercio señala el Real Decreto 1159/2010, de 17 de Septiembre, por el que se aprueban las Normas para la Formulación de Cuentas Anuales Consolidadas (NOFCAC).</a:t>
            </a:r>
          </a:p>
          <a:p>
            <a:pPr algn="just" defTabSz="914400" fontAlgn="base">
              <a:spcBef>
                <a:spcPct val="0"/>
              </a:spcBef>
              <a:spcAft>
                <a:spcPct val="0"/>
              </a:spcAft>
            </a:pPr>
            <a:r>
              <a:rPr lang="es-ES" altLang="es-ES" b="1" smtClean="0">
                <a:solidFill>
                  <a:prstClr val="black"/>
                </a:solidFill>
                <a:latin typeface="Arial" pitchFamily="34" charset="0"/>
                <a:cs typeface="Arial" pitchFamily="34" charset="0"/>
              </a:rPr>
              <a:t>Una  sociedad dominante de un grupo mercantil únicamente estará obligada a formular cuentas anuales consolidadas si en la fecha de cierre de dos ejercicios consecutivos sobrepasa dos de los tres siguientes límites:</a:t>
            </a:r>
          </a:p>
          <a:p>
            <a:pPr algn="just" defTabSz="914400" fontAlgn="base">
              <a:spcBef>
                <a:spcPct val="0"/>
              </a:spcBef>
              <a:spcAft>
                <a:spcPct val="0"/>
              </a:spcAft>
            </a:pPr>
            <a:r>
              <a:rPr lang="es-ES" altLang="es-ES" smtClean="0">
                <a:solidFill>
                  <a:prstClr val="black"/>
                </a:solidFill>
                <a:latin typeface="Arial" pitchFamily="34" charset="0"/>
                <a:cs typeface="Arial" pitchFamily="34" charset="0"/>
              </a:rPr>
              <a:t>11.400.000€ de cifra de activo (11,4M x 1,20 = 13,68M sin ajustes)</a:t>
            </a:r>
          </a:p>
          <a:p>
            <a:pPr algn="just" defTabSz="914400" fontAlgn="base">
              <a:spcBef>
                <a:spcPct val="0"/>
              </a:spcBef>
              <a:spcAft>
                <a:spcPct val="0"/>
              </a:spcAft>
            </a:pPr>
            <a:r>
              <a:rPr lang="es-ES" altLang="es-ES" smtClean="0">
                <a:solidFill>
                  <a:prstClr val="black"/>
                </a:solidFill>
                <a:latin typeface="Arial" pitchFamily="34" charset="0"/>
                <a:cs typeface="Arial" pitchFamily="34" charset="0"/>
              </a:rPr>
              <a:t>22.800.000€ de cifra de negocios (22,8M x 1,20 = 27,36M sin ajustes)</a:t>
            </a:r>
          </a:p>
          <a:p>
            <a:pPr algn="just" defTabSz="914400" fontAlgn="base">
              <a:spcBef>
                <a:spcPct val="0"/>
              </a:spcBef>
              <a:spcAft>
                <a:spcPct val="0"/>
              </a:spcAft>
            </a:pPr>
            <a:r>
              <a:rPr lang="es-ES" altLang="es-ES" smtClean="0">
                <a:solidFill>
                  <a:prstClr val="black"/>
                </a:solidFill>
                <a:latin typeface="Arial" pitchFamily="34" charset="0"/>
                <a:cs typeface="Arial" pitchFamily="34" charset="0"/>
              </a:rPr>
              <a:t>250 empleados de media.</a:t>
            </a:r>
          </a:p>
          <a:p>
            <a:pPr algn="just" defTabSz="914400" fontAlgn="base">
              <a:spcBef>
                <a:spcPct val="0"/>
              </a:spcBef>
              <a:spcAft>
                <a:spcPct val="0"/>
              </a:spcAft>
            </a:pPr>
            <a:r>
              <a:rPr lang="es-ES" altLang="es-ES" smtClean="0">
                <a:solidFill>
                  <a:prstClr val="black"/>
                </a:solidFill>
                <a:latin typeface="Arial" pitchFamily="34" charset="0"/>
                <a:cs typeface="Arial" pitchFamily="34" charset="0"/>
              </a:rPr>
              <a:t>Para el cálculo de los dos primeros límites, se deberán efectuar los oportunos ajustes y eliminaciones en el grupo por partidas intergrupo, resultados por operaciones internas e inversión-patrimonio neto. No obstante, si no se desea realizar dichos ajustes, se permite la exención si no se superan los anteriores límites aumentados en un 20%.</a:t>
            </a:r>
          </a:p>
        </p:txBody>
      </p:sp>
      <p:sp>
        <p:nvSpPr>
          <p:cNvPr id="58372" name="1 Marcador de número de diapositiva"/>
          <p:cNvSpPr>
            <a:spLocks noGrp="1"/>
          </p:cNvSpPr>
          <p:nvPr>
            <p:ph type="sldNum" sz="quarter" idx="12"/>
          </p:nvPr>
        </p:nvSpPr>
        <p:spPr bwMode="auto">
          <a:xfrm>
            <a:off x="8770938" y="644842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82D9987A-061B-40C2-8EAA-618ED39C9D96}" type="slidenum">
              <a:rPr lang="en-US" altLang="es-ES" smtClean="0">
                <a:solidFill>
                  <a:srgbClr val="000000"/>
                </a:solidFill>
              </a:rPr>
              <a:pPr/>
              <a:t>22</a:t>
            </a:fld>
            <a:endParaRPr lang="en-US" altLang="es-ES" smtClean="0">
              <a:solidFill>
                <a:srgbClr val="000000"/>
              </a:solidFill>
            </a:endParaRPr>
          </a:p>
        </p:txBody>
      </p:sp>
    </p:spTree>
    <p:extLst>
      <p:ext uri="{BB962C8B-B14F-4D97-AF65-F5344CB8AC3E}">
        <p14:creationId xmlns:p14="http://schemas.microsoft.com/office/powerpoint/2010/main" val="110474609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CuadroTexto"/>
          <p:cNvSpPr txBox="1"/>
          <p:nvPr/>
        </p:nvSpPr>
        <p:spPr>
          <a:xfrm>
            <a:off x="174625" y="39688"/>
            <a:ext cx="8885238" cy="7080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914400" fontAlgn="base">
              <a:spcBef>
                <a:spcPct val="0"/>
              </a:spcBef>
              <a:spcAft>
                <a:spcPct val="0"/>
              </a:spcAft>
              <a:defRPr/>
            </a:pPr>
            <a:r>
              <a:rPr lang="es-ES" sz="2000" b="1" dirty="0">
                <a:solidFill>
                  <a:prstClr val="black"/>
                </a:solidFill>
              </a:rPr>
              <a:t>PARTICULARIDADES EN EL ÁMBITO TRIBUTARIO Y EN EL AMBITO MERCANTIL Y CONTABLE DE LAS HOLDING</a:t>
            </a:r>
            <a:endParaRPr lang="es-ES" sz="2000" dirty="0">
              <a:solidFill>
                <a:prstClr val="black"/>
              </a:solidFill>
            </a:endParaRPr>
          </a:p>
        </p:txBody>
      </p:sp>
      <p:sp>
        <p:nvSpPr>
          <p:cNvPr id="59395" name="4 Rectángulo"/>
          <p:cNvSpPr>
            <a:spLocks noChangeArrowheads="1"/>
          </p:cNvSpPr>
          <p:nvPr/>
        </p:nvSpPr>
        <p:spPr bwMode="auto">
          <a:xfrm>
            <a:off x="0" y="747713"/>
            <a:ext cx="8964613"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14400" fontAlgn="base">
              <a:spcBef>
                <a:spcPct val="0"/>
              </a:spcBef>
              <a:spcAft>
                <a:spcPct val="0"/>
              </a:spcAft>
            </a:pPr>
            <a:r>
              <a:rPr lang="es-ES_tradnl" altLang="es-ES" b="1" smtClean="0">
                <a:solidFill>
                  <a:srgbClr val="C00000"/>
                </a:solidFill>
                <a:latin typeface="Arial" pitchFamily="34" charset="0"/>
                <a:cs typeface="Arial" pitchFamily="34" charset="0"/>
              </a:rPr>
              <a:t>EN MATERIA CONTABLE: </a:t>
            </a:r>
          </a:p>
          <a:p>
            <a:pPr algn="just" defTabSz="914400" fontAlgn="base">
              <a:spcBef>
                <a:spcPct val="0"/>
              </a:spcBef>
              <a:spcAft>
                <a:spcPct val="0"/>
              </a:spcAft>
            </a:pPr>
            <a:r>
              <a:rPr lang="es-ES" altLang="es-ES" sz="1700" b="1" smtClean="0">
                <a:solidFill>
                  <a:prstClr val="black"/>
                </a:solidFill>
                <a:latin typeface="Arial" pitchFamily="34" charset="0"/>
                <a:cs typeface="Arial" pitchFamily="34" charset="0"/>
              </a:rPr>
              <a:t>- El tratamiento contable de las inversiones financieras en instrumentos de patrimonio </a:t>
            </a:r>
            <a:r>
              <a:rPr lang="es-ES" altLang="es-ES" sz="1700" smtClean="0">
                <a:solidFill>
                  <a:prstClr val="black"/>
                </a:solidFill>
                <a:latin typeface="Arial" pitchFamily="34" charset="0"/>
                <a:cs typeface="Arial" pitchFamily="34" charset="0"/>
              </a:rPr>
              <a:t>(acciones o participaciones) que posee la dominante u otras sociedades cabeceras de sus participadas, tanto en las cuentas individuales de cada una de ellas como en las cuentas consolidadas.</a:t>
            </a:r>
          </a:p>
          <a:p>
            <a:pPr algn="just" defTabSz="914400" fontAlgn="base">
              <a:spcBef>
                <a:spcPct val="0"/>
              </a:spcBef>
              <a:spcAft>
                <a:spcPct val="0"/>
              </a:spcAft>
            </a:pPr>
            <a:r>
              <a:rPr lang="es-ES" altLang="es-ES" sz="1700" smtClean="0">
                <a:solidFill>
                  <a:prstClr val="black"/>
                </a:solidFill>
                <a:latin typeface="Arial" pitchFamily="34" charset="0"/>
                <a:cs typeface="Arial" pitchFamily="34" charset="0"/>
              </a:rPr>
              <a:t>	• Inversiones financieras en empresas del grupo, multigrupo y asociadas</a:t>
            </a:r>
          </a:p>
          <a:p>
            <a:pPr algn="just" defTabSz="914400" fontAlgn="base">
              <a:spcBef>
                <a:spcPct val="0"/>
              </a:spcBef>
              <a:spcAft>
                <a:spcPct val="0"/>
              </a:spcAft>
            </a:pPr>
            <a:r>
              <a:rPr lang="es-ES" altLang="es-ES" sz="1700" smtClean="0">
                <a:solidFill>
                  <a:prstClr val="black"/>
                </a:solidFill>
                <a:latin typeface="Arial" pitchFamily="34" charset="0"/>
                <a:cs typeface="Arial" pitchFamily="34" charset="0"/>
              </a:rPr>
              <a:t>	• Inversiones financieras a largo plazo (calificación en la cartera de Activos Financieros a valor razonable con cambios en patrimonio neto siempre que pueda obtenerse un valor razonable fiable o en la cartera de activos financieros a coste en caso contrario).</a:t>
            </a:r>
          </a:p>
          <a:p>
            <a:pPr algn="just" defTabSz="914400" fontAlgn="base">
              <a:spcBef>
                <a:spcPct val="0"/>
              </a:spcBef>
              <a:spcAft>
                <a:spcPct val="0"/>
              </a:spcAft>
            </a:pPr>
            <a:r>
              <a:rPr lang="es-ES" altLang="es-ES" sz="1700" smtClean="0">
                <a:solidFill>
                  <a:prstClr val="black"/>
                </a:solidFill>
                <a:latin typeface="Arial" pitchFamily="34" charset="0"/>
                <a:cs typeface="Arial" pitchFamily="34" charset="0"/>
              </a:rPr>
              <a:t>	• Inversiones financieras a corto plazo (calificación en la  cartera de Activos Financieros a valor razonable con cambios en pérdidas y ganancias -Cartera de negociación- siempre que pueda obtenerse un valor razonable fiable o en la cartera de activos financieros a coste en caso contrario).</a:t>
            </a:r>
          </a:p>
          <a:p>
            <a:pPr algn="just" defTabSz="914400" fontAlgn="base">
              <a:spcBef>
                <a:spcPct val="0"/>
              </a:spcBef>
              <a:spcAft>
                <a:spcPct val="0"/>
              </a:spcAft>
            </a:pPr>
            <a:r>
              <a:rPr lang="es-ES" altLang="es-ES" sz="1700" b="1" smtClean="0">
                <a:solidFill>
                  <a:prstClr val="black"/>
                </a:solidFill>
                <a:latin typeface="Arial" pitchFamily="34" charset="0"/>
                <a:cs typeface="Arial" pitchFamily="34" charset="0"/>
              </a:rPr>
              <a:t>-  La aplicación de la norma de registro y valoración nº 21 del PGC (Ver Consulta 3 del BOICAC nº 85 de Marzo de 2011, y consulta nº 10 del BOICAC 115 de Septiembre de 2018) </a:t>
            </a:r>
            <a:r>
              <a:rPr lang="es-ES" altLang="es-ES" sz="1700" smtClean="0">
                <a:solidFill>
                  <a:prstClr val="black"/>
                </a:solidFill>
                <a:latin typeface="Arial" pitchFamily="34" charset="0"/>
                <a:cs typeface="Arial" pitchFamily="34" charset="0"/>
              </a:rPr>
              <a:t>relativa al tratamiento contable de las operaciones entre las empresas del grupo tanto por operaciones genéricas o financieras (que deben valorarse de acuerdo a criterios generales, es decir a valor de mercado), como por operaciones específicas de fusiones, escisiones, y de reorganización o reestructuración de las empresas que componen el grupo mercantil, con o sin la aplicación del régimen FEAC. También en la información específica que hay que ofrecer en la memoria respecto de las operaciones que se realizan entre entidades del grupo y otras partes vinculadas.</a:t>
            </a:r>
          </a:p>
        </p:txBody>
      </p:sp>
      <p:sp>
        <p:nvSpPr>
          <p:cNvPr id="59396" name="1 Marcador de número de diapositiva"/>
          <p:cNvSpPr>
            <a:spLocks noGrp="1"/>
          </p:cNvSpPr>
          <p:nvPr>
            <p:ph type="sldNum" sz="quarter" idx="12"/>
          </p:nvPr>
        </p:nvSpPr>
        <p:spPr bwMode="auto">
          <a:xfrm>
            <a:off x="8770938" y="644842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058EBF2B-B9CC-4F0C-AF83-1FA62036BD20}" type="slidenum">
              <a:rPr lang="en-US" altLang="es-ES" smtClean="0">
                <a:solidFill>
                  <a:srgbClr val="000000"/>
                </a:solidFill>
              </a:rPr>
              <a:pPr/>
              <a:t>23</a:t>
            </a:fld>
            <a:endParaRPr lang="en-US" altLang="es-ES" smtClean="0">
              <a:solidFill>
                <a:srgbClr val="000000"/>
              </a:solidFill>
            </a:endParaRPr>
          </a:p>
        </p:txBody>
      </p:sp>
    </p:spTree>
    <p:extLst>
      <p:ext uri="{BB962C8B-B14F-4D97-AF65-F5344CB8AC3E}">
        <p14:creationId xmlns:p14="http://schemas.microsoft.com/office/powerpoint/2010/main" val="418163765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CuadroTexto"/>
          <p:cNvSpPr txBox="1"/>
          <p:nvPr/>
        </p:nvSpPr>
        <p:spPr>
          <a:xfrm>
            <a:off x="174625" y="0"/>
            <a:ext cx="8885238" cy="7080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914400" fontAlgn="base">
              <a:spcBef>
                <a:spcPct val="0"/>
              </a:spcBef>
              <a:spcAft>
                <a:spcPct val="0"/>
              </a:spcAft>
              <a:defRPr/>
            </a:pPr>
            <a:r>
              <a:rPr lang="es-ES" sz="2000" b="1" dirty="0">
                <a:solidFill>
                  <a:prstClr val="black"/>
                </a:solidFill>
              </a:rPr>
              <a:t>PARTICULARIDADES EN EL ÁMBITO TRIBUTARIO Y EN EL AMBITO MERCANTIL Y CONTABLE DE LAS HOLDING</a:t>
            </a:r>
            <a:endParaRPr lang="es-ES" sz="2000" dirty="0">
              <a:solidFill>
                <a:prstClr val="black"/>
              </a:solidFill>
            </a:endParaRPr>
          </a:p>
        </p:txBody>
      </p:sp>
      <p:sp>
        <p:nvSpPr>
          <p:cNvPr id="60419" name="4 Rectángulo"/>
          <p:cNvSpPr>
            <a:spLocks noChangeArrowheads="1"/>
          </p:cNvSpPr>
          <p:nvPr/>
        </p:nvSpPr>
        <p:spPr bwMode="auto">
          <a:xfrm>
            <a:off x="174625" y="747713"/>
            <a:ext cx="8789988" cy="626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14400" fontAlgn="base">
              <a:spcBef>
                <a:spcPct val="0"/>
              </a:spcBef>
              <a:spcAft>
                <a:spcPct val="0"/>
              </a:spcAft>
            </a:pPr>
            <a:r>
              <a:rPr lang="es-ES_tradnl" altLang="es-ES" b="1" smtClean="0">
                <a:solidFill>
                  <a:srgbClr val="C00000"/>
                </a:solidFill>
                <a:latin typeface="Arial" pitchFamily="34" charset="0"/>
                <a:cs typeface="Arial" pitchFamily="34" charset="0"/>
              </a:rPr>
              <a:t>EN MATERIA CONTABLE: </a:t>
            </a:r>
          </a:p>
          <a:p>
            <a:pPr algn="just" defTabSz="914400" fontAlgn="base">
              <a:spcBef>
                <a:spcPct val="0"/>
              </a:spcBef>
              <a:spcAft>
                <a:spcPct val="0"/>
              </a:spcAft>
            </a:pPr>
            <a:r>
              <a:rPr lang="es-ES" altLang="es-ES" b="1" smtClean="0">
                <a:solidFill>
                  <a:prstClr val="black"/>
                </a:solidFill>
                <a:latin typeface="Arial" pitchFamily="34" charset="0"/>
                <a:cs typeface="Arial" pitchFamily="34" charset="0"/>
              </a:rPr>
              <a:t>- EL REPARTO DE COSTES ENTRE LAS SOCIEDADES DEL GRUPO Y LOS SERVICIOS PRESTADOS POR LA HOLDING A SUS PARTICIPADAS</a:t>
            </a:r>
          </a:p>
          <a:p>
            <a:pPr algn="just" defTabSz="914400" fontAlgn="base">
              <a:spcBef>
                <a:spcPct val="0"/>
              </a:spcBef>
              <a:spcAft>
                <a:spcPct val="0"/>
              </a:spcAft>
            </a:pPr>
            <a:r>
              <a:rPr lang="es-ES" altLang="es-ES" smtClean="0">
                <a:solidFill>
                  <a:prstClr val="black"/>
                </a:solidFill>
                <a:latin typeface="Arial" pitchFamily="34" charset="0"/>
                <a:cs typeface="Arial" pitchFamily="34" charset="0"/>
              </a:rPr>
              <a:t>Es muy habitual que las sociedades holding tanto puras como mixtas, presten determinados servicios administrativos, financieros y de gestión empresarial (también llamados MANAGEMENT FEES) a sus sociedades vinculadas, lo que obliga a fijar y establecer métodos de valoración así como criterios de reparto de los costes en que incurre bien la matriz bien cualquiera de las filiales, para repercutir debidamente los mismos al resto de las sociedades del grupo que los utiliza.</a:t>
            </a:r>
          </a:p>
          <a:p>
            <a:pPr algn="just" defTabSz="914400" fontAlgn="base">
              <a:spcBef>
                <a:spcPct val="0"/>
              </a:spcBef>
              <a:spcAft>
                <a:spcPct val="0"/>
              </a:spcAft>
            </a:pPr>
            <a:endParaRPr lang="es-ES" altLang="es-ES" smtClean="0">
              <a:solidFill>
                <a:prstClr val="black"/>
              </a:solidFill>
              <a:latin typeface="Arial" pitchFamily="34" charset="0"/>
              <a:cs typeface="Arial" pitchFamily="34" charset="0"/>
            </a:endParaRPr>
          </a:p>
          <a:p>
            <a:pPr algn="just" defTabSz="914400" fontAlgn="base">
              <a:spcBef>
                <a:spcPct val="0"/>
              </a:spcBef>
              <a:spcAft>
                <a:spcPct val="0"/>
              </a:spcAft>
            </a:pPr>
            <a:r>
              <a:rPr lang="es-ES" altLang="es-ES" sz="1700" smtClean="0">
                <a:solidFill>
                  <a:prstClr val="black"/>
                </a:solidFill>
                <a:latin typeface="Arial" pitchFamily="34" charset="0"/>
                <a:cs typeface="Arial" pitchFamily="34" charset="0"/>
              </a:rPr>
              <a:t>Los servicios que pueden prestarse dentro de un grupo se pueden distinguir entre servicios de alto valor añadido y de escaso valor añadido (MANAGEMENT FEES)  que son  aquellos que “mantienen intrínsecamente unidos la estructura corporativa de un grupo nacional/multinacional a la vez que proporcionan apoyo a las actividades esenciales de las empresas que forman parte del grupo”. Suelen presentar un perfil de servicios de tipo administrativo y claramente auxiliar al negocio propio del receptor. Son servicios necesarios, aunque claramente rutinarios.</a:t>
            </a:r>
          </a:p>
          <a:p>
            <a:pPr algn="just" defTabSz="914400" fontAlgn="base">
              <a:spcBef>
                <a:spcPct val="0"/>
              </a:spcBef>
              <a:spcAft>
                <a:spcPct val="0"/>
              </a:spcAft>
            </a:pPr>
            <a:r>
              <a:rPr lang="es-ES" altLang="es-ES" sz="1700" smtClean="0">
                <a:solidFill>
                  <a:prstClr val="black"/>
                </a:solidFill>
                <a:latin typeface="Arial" pitchFamily="34" charset="0"/>
                <a:cs typeface="Arial" pitchFamily="34" charset="0"/>
              </a:rPr>
              <a:t>Las Directrices sobre Precios de Transferencia de la OCDE, como la Comunicación de la Comisión Europea al Parlamento de fecha 25-01-2011,del  Foro Conjunto de la Unión Europea sobre Precios de Transferencia establecen que, en los servicios de bajo valor añadido (como la llevanza de la contabilidad, o los servicios de administración, informatica, por ejemplo), el margen debe situarse entre un 3% y un 10% sobre costes, y se menciona el margen del 5% como el más habitual. </a:t>
            </a:r>
            <a:r>
              <a:rPr lang="es-ES" altLang="es-ES" sz="1600" smtClean="0">
                <a:solidFill>
                  <a:prstClr val="black"/>
                </a:solidFill>
                <a:latin typeface="Arial" pitchFamily="34" charset="0"/>
                <a:cs typeface="Arial" pitchFamily="34" charset="0"/>
              </a:rPr>
              <a:t>PONER EJEMPLO SPVs EOLICAS</a:t>
            </a:r>
          </a:p>
        </p:txBody>
      </p:sp>
      <p:sp>
        <p:nvSpPr>
          <p:cNvPr id="60420" name="1 Marcador de número de diapositiva"/>
          <p:cNvSpPr>
            <a:spLocks noGrp="1"/>
          </p:cNvSpPr>
          <p:nvPr>
            <p:ph type="sldNum" sz="quarter" idx="12"/>
          </p:nvPr>
        </p:nvSpPr>
        <p:spPr bwMode="auto">
          <a:xfrm>
            <a:off x="8770938" y="644842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EA912C79-E3FC-45CC-992E-9AA03A62D6C5}" type="slidenum">
              <a:rPr lang="en-US" altLang="es-ES" smtClean="0">
                <a:solidFill>
                  <a:srgbClr val="000000"/>
                </a:solidFill>
              </a:rPr>
              <a:pPr/>
              <a:t>24</a:t>
            </a:fld>
            <a:endParaRPr lang="en-US" altLang="es-ES" smtClean="0">
              <a:solidFill>
                <a:srgbClr val="000000"/>
              </a:solidFill>
            </a:endParaRPr>
          </a:p>
        </p:txBody>
      </p:sp>
    </p:spTree>
    <p:extLst>
      <p:ext uri="{BB962C8B-B14F-4D97-AF65-F5344CB8AC3E}">
        <p14:creationId xmlns:p14="http://schemas.microsoft.com/office/powerpoint/2010/main" val="281140007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CuadroTexto"/>
          <p:cNvSpPr txBox="1"/>
          <p:nvPr/>
        </p:nvSpPr>
        <p:spPr>
          <a:xfrm>
            <a:off x="174625" y="39688"/>
            <a:ext cx="8885238" cy="7080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914400" fontAlgn="base">
              <a:spcBef>
                <a:spcPct val="0"/>
              </a:spcBef>
              <a:spcAft>
                <a:spcPct val="0"/>
              </a:spcAft>
              <a:defRPr/>
            </a:pPr>
            <a:r>
              <a:rPr lang="es-ES" sz="2000" b="1" dirty="0">
                <a:solidFill>
                  <a:prstClr val="black"/>
                </a:solidFill>
              </a:rPr>
              <a:t>PARTICULARIDADES EN EL ÁMBITO TRIBUTARIO Y EN EL AMBITO MERCANTIL Y CONTABLE DE LAS HOLDING</a:t>
            </a:r>
            <a:endParaRPr lang="es-ES" sz="2000" dirty="0">
              <a:solidFill>
                <a:prstClr val="black"/>
              </a:solidFill>
            </a:endParaRPr>
          </a:p>
        </p:txBody>
      </p:sp>
      <p:sp>
        <p:nvSpPr>
          <p:cNvPr id="5" name="4 Rectángulo"/>
          <p:cNvSpPr/>
          <p:nvPr/>
        </p:nvSpPr>
        <p:spPr>
          <a:xfrm>
            <a:off x="107950" y="747713"/>
            <a:ext cx="8856663" cy="6186487"/>
          </a:xfrm>
          <a:prstGeom prst="rect">
            <a:avLst/>
          </a:prstGeom>
        </p:spPr>
        <p:txBody>
          <a:bodyPr>
            <a:spAutoFit/>
          </a:bodyPr>
          <a:lstStyle/>
          <a:p>
            <a:pPr algn="just" defTabSz="914400" fontAlgn="base">
              <a:spcBef>
                <a:spcPct val="0"/>
              </a:spcBef>
              <a:spcAft>
                <a:spcPct val="0"/>
              </a:spcAft>
              <a:defRPr/>
            </a:pPr>
            <a:r>
              <a:rPr lang="es-ES_tradnl" b="1" dirty="0">
                <a:solidFill>
                  <a:srgbClr val="C00000"/>
                </a:solidFill>
                <a:latin typeface="Arial" pitchFamily="34" charset="0"/>
                <a:cs typeface="Arial" pitchFamily="34" charset="0"/>
              </a:rPr>
              <a:t>EN EL IS: </a:t>
            </a:r>
          </a:p>
          <a:p>
            <a:pPr algn="just" defTabSz="914400" fontAlgn="base">
              <a:spcBef>
                <a:spcPct val="0"/>
              </a:spcBef>
              <a:spcAft>
                <a:spcPct val="0"/>
              </a:spcAft>
              <a:defRPr/>
            </a:pPr>
            <a:r>
              <a:rPr lang="es-ES" dirty="0">
                <a:solidFill>
                  <a:prstClr val="black"/>
                </a:solidFill>
                <a:latin typeface="Arial" pitchFamily="34" charset="0"/>
                <a:cs typeface="Arial" pitchFamily="34" charset="0"/>
              </a:rPr>
              <a:t>- Posibilidad de tributar en régimen fiscal especial de consolidación fiscal en el impuesto sobre sociedades</a:t>
            </a:r>
          </a:p>
          <a:p>
            <a:pPr marL="285750" indent="-285750" algn="just" defTabSz="914400" fontAlgn="base">
              <a:spcBef>
                <a:spcPct val="0"/>
              </a:spcBef>
              <a:spcAft>
                <a:spcPct val="0"/>
              </a:spcAft>
              <a:buFontTx/>
              <a:buChar char="-"/>
              <a:defRPr/>
            </a:pPr>
            <a:r>
              <a:rPr lang="es-ES" dirty="0">
                <a:solidFill>
                  <a:prstClr val="black"/>
                </a:solidFill>
                <a:latin typeface="Arial" pitchFamily="34" charset="0"/>
                <a:cs typeface="Arial" pitchFamily="34" charset="0"/>
              </a:rPr>
              <a:t>Aplicación de reglas especiales para determinar la exención de dividendos art. 21,1 LIS cuando una entidad obtenga dividendos, o rentas derivadas de la transmisión de participaciones representativos del capital o fondos propios de entidades cuando tales rentas representen más de un 70% de sus ingresos</a:t>
            </a:r>
          </a:p>
          <a:p>
            <a:pPr marL="285750" indent="-285750" algn="just" defTabSz="914400" fontAlgn="base">
              <a:spcBef>
                <a:spcPct val="0"/>
              </a:spcBef>
              <a:spcAft>
                <a:spcPct val="0"/>
              </a:spcAft>
              <a:buFontTx/>
              <a:buChar char="-"/>
              <a:defRPr/>
            </a:pPr>
            <a:r>
              <a:rPr lang="es-ES" dirty="0">
                <a:solidFill>
                  <a:prstClr val="black"/>
                </a:solidFill>
                <a:latin typeface="Arial" pitchFamily="34" charset="0"/>
                <a:cs typeface="Arial" pitchFamily="34" charset="0"/>
              </a:rPr>
              <a:t>Menor coste fiscal en caso de reparto de dividendos para retribuir a los socios. Exención del 95% Tanto en dividendos como en </a:t>
            </a:r>
            <a:r>
              <a:rPr lang="es-ES" dirty="0" err="1">
                <a:solidFill>
                  <a:prstClr val="black"/>
                </a:solidFill>
                <a:latin typeface="Arial" pitchFamily="34" charset="0"/>
                <a:cs typeface="Arial" pitchFamily="34" charset="0"/>
              </a:rPr>
              <a:t>transmision</a:t>
            </a:r>
            <a:r>
              <a:rPr lang="es-ES" dirty="0">
                <a:solidFill>
                  <a:prstClr val="black"/>
                </a:solidFill>
                <a:latin typeface="Arial" pitchFamily="34" charset="0"/>
                <a:cs typeface="Arial" pitchFamily="34" charset="0"/>
              </a:rPr>
              <a:t> de participaciones.</a:t>
            </a:r>
          </a:p>
          <a:p>
            <a:pPr marL="285750" indent="-285750" algn="just" defTabSz="914400" fontAlgn="base">
              <a:spcBef>
                <a:spcPct val="0"/>
              </a:spcBef>
              <a:spcAft>
                <a:spcPct val="0"/>
              </a:spcAft>
              <a:buFontTx/>
              <a:buChar char="-"/>
              <a:defRPr/>
            </a:pPr>
            <a:r>
              <a:rPr lang="es-ES" dirty="0">
                <a:solidFill>
                  <a:prstClr val="black"/>
                </a:solidFill>
                <a:latin typeface="Arial" pitchFamily="34" charset="0"/>
                <a:cs typeface="Arial" pitchFamily="34" charset="0"/>
              </a:rPr>
              <a:t>Operaciones vinculadas entre las distintas empresas del grupo</a:t>
            </a:r>
          </a:p>
          <a:p>
            <a:pPr marL="285750" indent="-285750" algn="just" defTabSz="914400" fontAlgn="base">
              <a:spcBef>
                <a:spcPct val="0"/>
              </a:spcBef>
              <a:spcAft>
                <a:spcPct val="0"/>
              </a:spcAft>
              <a:buFontTx/>
              <a:buChar char="-"/>
              <a:defRPr/>
            </a:pPr>
            <a:r>
              <a:rPr lang="es-ES" b="1" dirty="0">
                <a:solidFill>
                  <a:prstClr val="black"/>
                </a:solidFill>
                <a:latin typeface="Arial" pitchFamily="34" charset="0"/>
                <a:cs typeface="Arial" pitchFamily="34" charset="0"/>
              </a:rPr>
              <a:t>La aplicación del régimen especial FEAC </a:t>
            </a:r>
            <a:r>
              <a:rPr lang="es-ES" dirty="0">
                <a:solidFill>
                  <a:prstClr val="black"/>
                </a:solidFill>
                <a:latin typeface="Arial" pitchFamily="34" charset="0"/>
                <a:cs typeface="Arial" pitchFamily="34" charset="0"/>
              </a:rPr>
              <a:t>(diferimiento de las rentas o plusvalías tanto en IS como en IRPF ) para las operaciones de reestructuración empresarial y de canje de valores, siempre que haya motivos económicos validos. </a:t>
            </a:r>
          </a:p>
          <a:p>
            <a:pPr marL="285750" indent="-285750" algn="just" defTabSz="914400" fontAlgn="base">
              <a:spcBef>
                <a:spcPct val="0"/>
              </a:spcBef>
              <a:spcAft>
                <a:spcPct val="0"/>
              </a:spcAft>
              <a:buFontTx/>
              <a:buChar char="-"/>
              <a:defRPr/>
            </a:pPr>
            <a:endParaRPr lang="es-ES" dirty="0">
              <a:solidFill>
                <a:prstClr val="black"/>
              </a:solidFill>
              <a:latin typeface="Arial" pitchFamily="34" charset="0"/>
              <a:cs typeface="Arial" pitchFamily="34" charset="0"/>
            </a:endParaRPr>
          </a:p>
          <a:p>
            <a:pPr algn="just" defTabSz="914400" fontAlgn="base">
              <a:spcBef>
                <a:spcPct val="0"/>
              </a:spcBef>
              <a:spcAft>
                <a:spcPct val="0"/>
              </a:spcAft>
              <a:defRPr/>
            </a:pPr>
            <a:r>
              <a:rPr lang="es-ES" b="1" dirty="0">
                <a:solidFill>
                  <a:srgbClr val="C00000"/>
                </a:solidFill>
                <a:latin typeface="Arial" pitchFamily="34" charset="0"/>
                <a:cs typeface="Arial" pitchFamily="34" charset="0"/>
              </a:rPr>
              <a:t>EN IVA:</a:t>
            </a:r>
          </a:p>
          <a:p>
            <a:pPr algn="just" defTabSz="914400" fontAlgn="base">
              <a:spcBef>
                <a:spcPct val="0"/>
              </a:spcBef>
              <a:spcAft>
                <a:spcPct val="0"/>
              </a:spcAft>
              <a:defRPr/>
            </a:pPr>
            <a:r>
              <a:rPr lang="es-ES" dirty="0">
                <a:solidFill>
                  <a:prstClr val="black"/>
                </a:solidFill>
                <a:latin typeface="Arial" pitchFamily="34" charset="0"/>
                <a:cs typeface="Arial" pitchFamily="34" charset="0"/>
              </a:rPr>
              <a:t>- Posibilidad de optar por tributar en el régimen especial de grupos de entidades a efectos del Impuesto sobre el Valor Añadido</a:t>
            </a:r>
          </a:p>
          <a:p>
            <a:pPr marL="285750" indent="-285750" algn="just" defTabSz="914400" fontAlgn="base">
              <a:spcBef>
                <a:spcPct val="0"/>
              </a:spcBef>
              <a:spcAft>
                <a:spcPct val="0"/>
              </a:spcAft>
              <a:buFontTx/>
              <a:buChar char="-"/>
              <a:defRPr/>
            </a:pPr>
            <a:r>
              <a:rPr lang="es-ES" dirty="0">
                <a:solidFill>
                  <a:prstClr val="black"/>
                </a:solidFill>
                <a:latin typeface="Arial" pitchFamily="34" charset="0"/>
                <a:cs typeface="Arial" pitchFamily="34" charset="0"/>
              </a:rPr>
              <a:t>La deducción del IVA soportado, según la naturaleza de la actividad, aplicación de la regla de prorrata.</a:t>
            </a:r>
          </a:p>
          <a:p>
            <a:pPr algn="just" defTabSz="914400" fontAlgn="base">
              <a:spcBef>
                <a:spcPct val="0"/>
              </a:spcBef>
              <a:spcAft>
                <a:spcPct val="0"/>
              </a:spcAft>
              <a:defRPr/>
            </a:pPr>
            <a:r>
              <a:rPr lang="es-ES" b="1" dirty="0">
                <a:solidFill>
                  <a:srgbClr val="C00000"/>
                </a:solidFill>
                <a:latin typeface="Arial" pitchFamily="34" charset="0"/>
                <a:cs typeface="Arial" pitchFamily="34" charset="0"/>
              </a:rPr>
              <a:t>EN PATRIMONIO E ISD:</a:t>
            </a:r>
          </a:p>
          <a:p>
            <a:pPr algn="just" defTabSz="914400" fontAlgn="base">
              <a:spcBef>
                <a:spcPct val="0"/>
              </a:spcBef>
              <a:spcAft>
                <a:spcPct val="0"/>
              </a:spcAft>
              <a:defRPr/>
            </a:pPr>
            <a:r>
              <a:rPr lang="es-ES" dirty="0">
                <a:solidFill>
                  <a:prstClr val="black"/>
                </a:solidFill>
                <a:latin typeface="Arial" pitchFamily="34" charset="0"/>
                <a:cs typeface="Arial" pitchFamily="34" charset="0"/>
              </a:rPr>
              <a:t>- Cumplimiento de las condiciones en IP para obtener la exención del valor de las participaciones en empresas y de la reducción de la BI en ISD</a:t>
            </a:r>
          </a:p>
        </p:txBody>
      </p:sp>
      <p:sp>
        <p:nvSpPr>
          <p:cNvPr id="61444" name="1 Marcador de número de diapositiva"/>
          <p:cNvSpPr>
            <a:spLocks noGrp="1"/>
          </p:cNvSpPr>
          <p:nvPr>
            <p:ph type="sldNum" sz="quarter" idx="12"/>
          </p:nvPr>
        </p:nvSpPr>
        <p:spPr bwMode="auto">
          <a:xfrm>
            <a:off x="8770938" y="644842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B747CD9F-6009-476C-8AB5-6DC5402821C0}" type="slidenum">
              <a:rPr lang="en-US" altLang="es-ES" smtClean="0">
                <a:solidFill>
                  <a:srgbClr val="000000"/>
                </a:solidFill>
              </a:rPr>
              <a:pPr/>
              <a:t>25</a:t>
            </a:fld>
            <a:endParaRPr lang="en-US" altLang="es-ES" smtClean="0">
              <a:solidFill>
                <a:srgbClr val="000000"/>
              </a:solidFill>
            </a:endParaRPr>
          </a:p>
        </p:txBody>
      </p:sp>
    </p:spTree>
    <p:extLst>
      <p:ext uri="{BB962C8B-B14F-4D97-AF65-F5344CB8AC3E}">
        <p14:creationId xmlns:p14="http://schemas.microsoft.com/office/powerpoint/2010/main" val="67430545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b="27431"/>
          <a:stretch/>
        </p:blipFill>
        <p:spPr bwMode="auto">
          <a:xfrm>
            <a:off x="4979987" y="367733"/>
            <a:ext cx="4176712" cy="4230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33 CuadroTexto"/>
          <p:cNvSpPr txBox="1"/>
          <p:nvPr/>
        </p:nvSpPr>
        <p:spPr>
          <a:xfrm>
            <a:off x="174625" y="39688"/>
            <a:ext cx="8885238" cy="4000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914400" fontAlgn="base">
              <a:spcBef>
                <a:spcPct val="0"/>
              </a:spcBef>
              <a:spcAft>
                <a:spcPct val="0"/>
              </a:spcAft>
              <a:defRPr/>
            </a:pPr>
            <a:r>
              <a:rPr lang="it-IT" sz="2000" b="1" dirty="0">
                <a:solidFill>
                  <a:prstClr val="black"/>
                </a:solidFill>
              </a:rPr>
              <a:t>ANALISIS DE LA ESTRUCTURA SOCIETARIA QUE TIENE TU CLIENTE</a:t>
            </a:r>
            <a:endParaRPr lang="es-ES" sz="2000" dirty="0">
              <a:solidFill>
                <a:prstClr val="black"/>
              </a:solidFill>
            </a:endParaRPr>
          </a:p>
        </p:txBody>
      </p:sp>
      <p:sp>
        <p:nvSpPr>
          <p:cNvPr id="62468" name="8 CuadroTexto"/>
          <p:cNvSpPr txBox="1">
            <a:spLocks noChangeArrowheads="1"/>
          </p:cNvSpPr>
          <p:nvPr/>
        </p:nvSpPr>
        <p:spPr bwMode="auto">
          <a:xfrm>
            <a:off x="3924300" y="2482850"/>
            <a:ext cx="2111375" cy="3079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fontAlgn="base">
              <a:spcBef>
                <a:spcPct val="0"/>
              </a:spcBef>
              <a:spcAft>
                <a:spcPct val="0"/>
              </a:spcAft>
            </a:pPr>
            <a:r>
              <a:rPr lang="es-ES" altLang="es-ES" sz="1400" b="1" smtClean="0">
                <a:solidFill>
                  <a:prstClr val="black"/>
                </a:solidFill>
              </a:rPr>
              <a:t>REESTRUCTURACION</a:t>
            </a:r>
          </a:p>
        </p:txBody>
      </p:sp>
      <p:sp>
        <p:nvSpPr>
          <p:cNvPr id="4" name="3 Flecha derecha"/>
          <p:cNvSpPr/>
          <p:nvPr/>
        </p:nvSpPr>
        <p:spPr>
          <a:xfrm>
            <a:off x="4408488" y="2852738"/>
            <a:ext cx="977900" cy="2428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s-ES">
              <a:solidFill>
                <a:prstClr val="white"/>
              </a:solidFill>
            </a:endParaRPr>
          </a:p>
        </p:txBody>
      </p:sp>
      <p:sp>
        <p:nvSpPr>
          <p:cNvPr id="62470" name="23 CuadroTexto"/>
          <p:cNvSpPr txBox="1">
            <a:spLocks noChangeArrowheads="1"/>
          </p:cNvSpPr>
          <p:nvPr/>
        </p:nvSpPr>
        <p:spPr bwMode="auto">
          <a:xfrm>
            <a:off x="352425" y="573088"/>
            <a:ext cx="3578225" cy="7381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fontAlgn="base">
              <a:spcBef>
                <a:spcPct val="0"/>
              </a:spcBef>
              <a:spcAft>
                <a:spcPct val="0"/>
              </a:spcAft>
            </a:pPr>
            <a:r>
              <a:rPr lang="es-ES" altLang="es-ES" sz="1400" smtClean="0">
                <a:solidFill>
                  <a:srgbClr val="000000"/>
                </a:solidFill>
              </a:rPr>
              <a:t>IP ??, el cumplimiento de las condiciones se tiene que dar en cada entidad en que las PF participan</a:t>
            </a:r>
          </a:p>
        </p:txBody>
      </p:sp>
      <p:sp>
        <p:nvSpPr>
          <p:cNvPr id="2" name="1 Rectángulo"/>
          <p:cNvSpPr/>
          <p:nvPr/>
        </p:nvSpPr>
        <p:spPr>
          <a:xfrm>
            <a:off x="1835150" y="1014413"/>
            <a:ext cx="865188" cy="3270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s-ES">
              <a:solidFill>
                <a:prstClr val="white"/>
              </a:solidFill>
            </a:endParaRPr>
          </a:p>
        </p:txBody>
      </p:sp>
      <p:sp>
        <p:nvSpPr>
          <p:cNvPr id="10" name="9 CuadroTexto"/>
          <p:cNvSpPr txBox="1"/>
          <p:nvPr/>
        </p:nvSpPr>
        <p:spPr>
          <a:xfrm>
            <a:off x="3943350" y="1339850"/>
            <a:ext cx="1625600" cy="739775"/>
          </a:xfrm>
          <a:prstGeom prst="rect">
            <a:avLst/>
          </a:prstGeom>
          <a:solidFill>
            <a:schemeClr val="accent2">
              <a:lumMod val="20000"/>
              <a:lumOff val="80000"/>
            </a:schemeClr>
          </a:solidFill>
          <a:ln>
            <a:solidFill>
              <a:schemeClr val="tx1"/>
            </a:solidFill>
          </a:ln>
        </p:spPr>
        <p:txBody>
          <a:bodyPr>
            <a:spAutoFit/>
          </a:bodyPr>
          <a:lstStyle/>
          <a:p>
            <a:pPr algn="ctr" defTabSz="914400" fontAlgn="base">
              <a:spcBef>
                <a:spcPct val="0"/>
              </a:spcBef>
              <a:spcAft>
                <a:spcPct val="0"/>
              </a:spcAft>
              <a:defRPr/>
            </a:pPr>
            <a:r>
              <a:rPr lang="es-ES" sz="1400" dirty="0">
                <a:solidFill>
                  <a:prstClr val="black"/>
                </a:solidFill>
                <a:latin typeface="Arial" pitchFamily="34" charset="0"/>
                <a:cs typeface="Arial" pitchFamily="34" charset="0"/>
              </a:rPr>
              <a:t>ALGUNA SOCIEDAD ES PATRIMONIAL??</a:t>
            </a:r>
          </a:p>
        </p:txBody>
      </p:sp>
      <p:pic>
        <p:nvPicPr>
          <p:cNvPr id="6247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25" y="1709739"/>
            <a:ext cx="3743325" cy="391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74" name="1 Marcador de número de diapositiva"/>
          <p:cNvSpPr>
            <a:spLocks noGrp="1"/>
          </p:cNvSpPr>
          <p:nvPr>
            <p:ph type="sldNum" sz="quarter" idx="12"/>
          </p:nvPr>
        </p:nvSpPr>
        <p:spPr bwMode="auto">
          <a:xfrm>
            <a:off x="8828994" y="649287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08CE93EA-7DF3-446E-99D5-245A05333821}" type="slidenum">
              <a:rPr lang="en-US" altLang="es-ES" smtClean="0">
                <a:solidFill>
                  <a:srgbClr val="000000"/>
                </a:solidFill>
              </a:rPr>
              <a:pPr/>
              <a:t>26</a:t>
            </a:fld>
            <a:endParaRPr lang="en-US" altLang="es-ES" dirty="0" smtClean="0">
              <a:solidFill>
                <a:srgbClr val="000000"/>
              </a:solidFill>
            </a:endParaRPr>
          </a:p>
        </p:txBody>
      </p:sp>
      <p:sp>
        <p:nvSpPr>
          <p:cNvPr id="11" name="2 CuadroTexto"/>
          <p:cNvSpPr txBox="1"/>
          <p:nvPr/>
        </p:nvSpPr>
        <p:spPr>
          <a:xfrm>
            <a:off x="81870" y="5432871"/>
            <a:ext cx="4525169" cy="1384995"/>
          </a:xfrm>
          <a:prstGeom prst="rect">
            <a:avLst/>
          </a:prstGeom>
          <a:solidFill>
            <a:schemeClr val="accent5">
              <a:lumMod val="40000"/>
              <a:lumOff val="60000"/>
            </a:schemeClr>
          </a:solidFill>
        </p:spPr>
        <p:txBody>
          <a:bodyPr wrap="square">
            <a:spAutoFit/>
          </a:bodyPr>
          <a:lstStyle/>
          <a:p>
            <a:pPr algn="just" defTabSz="914400" eaLnBrk="0" fontAlgn="base" hangingPunct="0">
              <a:spcBef>
                <a:spcPct val="0"/>
              </a:spcBef>
              <a:spcAft>
                <a:spcPct val="0"/>
              </a:spcAft>
              <a:defRPr/>
            </a:pPr>
            <a:r>
              <a:rPr lang="es-ES" sz="1400" dirty="0">
                <a:solidFill>
                  <a:prstClr val="black"/>
                </a:solidFill>
                <a:latin typeface="Arial" pitchFamily="34" charset="0"/>
                <a:cs typeface="Arial" pitchFamily="34" charset="0"/>
              </a:rPr>
              <a:t>Ver V2214-2023 de 27 de julio. La DGT cambia de criterio y afirma que sólo podrá regularizarse la ventaja fiscal de la operación de restructuración si su principal objetivo es el fraude o la evasión fiscal distinta del diferimiento en la tributación</a:t>
            </a:r>
            <a:r>
              <a:rPr lang="es-ES" sz="1400" dirty="0" smtClean="0">
                <a:solidFill>
                  <a:prstClr val="black"/>
                </a:solidFill>
                <a:latin typeface="Arial" pitchFamily="34" charset="0"/>
                <a:cs typeface="Arial" pitchFamily="34" charset="0"/>
              </a:rPr>
              <a:t>. Tb</a:t>
            </a:r>
            <a:r>
              <a:rPr lang="es-ES" sz="1400" dirty="0">
                <a:solidFill>
                  <a:prstClr val="black"/>
                </a:solidFill>
                <a:latin typeface="Arial" pitchFamily="34" charset="0"/>
                <a:cs typeface="Arial" pitchFamily="34" charset="0"/>
              </a:rPr>
              <a:t>. STS de 16 de noviembre de 2022</a:t>
            </a:r>
          </a:p>
        </p:txBody>
      </p:sp>
      <p:cxnSp>
        <p:nvCxnSpPr>
          <p:cNvPr id="5" name="Conector recto 4"/>
          <p:cNvCxnSpPr/>
          <p:nvPr/>
        </p:nvCxnSpPr>
        <p:spPr>
          <a:xfrm flipH="1">
            <a:off x="827088" y="5589588"/>
            <a:ext cx="3581400" cy="1169987"/>
          </a:xfrm>
          <a:prstGeom prst="line">
            <a:avLst/>
          </a:prstGeom>
        </p:spPr>
        <p:style>
          <a:lnRef idx="2">
            <a:schemeClr val="dk1"/>
          </a:lnRef>
          <a:fillRef idx="0">
            <a:schemeClr val="dk1"/>
          </a:fillRef>
          <a:effectRef idx="1">
            <a:schemeClr val="dk1"/>
          </a:effectRef>
          <a:fontRef idx="minor">
            <a:schemeClr val="tx1"/>
          </a:fontRef>
        </p:style>
      </p:cxnSp>
      <p:cxnSp>
        <p:nvCxnSpPr>
          <p:cNvPr id="6" name="Conector recto 5"/>
          <p:cNvCxnSpPr>
            <a:cxnSpLocks/>
          </p:cNvCxnSpPr>
          <p:nvPr/>
        </p:nvCxnSpPr>
        <p:spPr>
          <a:xfrm>
            <a:off x="92075" y="5619750"/>
            <a:ext cx="4384675" cy="1011238"/>
          </a:xfrm>
          <a:prstGeom prst="line">
            <a:avLst/>
          </a:prstGeom>
        </p:spPr>
        <p:style>
          <a:lnRef idx="2">
            <a:schemeClr val="dk1"/>
          </a:lnRef>
          <a:fillRef idx="0">
            <a:schemeClr val="dk1"/>
          </a:fillRef>
          <a:effectRef idx="1">
            <a:schemeClr val="dk1"/>
          </a:effectRef>
          <a:fontRef idx="minor">
            <a:schemeClr val="tx1"/>
          </a:fontRef>
        </p:style>
      </p:cxnSp>
      <p:sp>
        <p:nvSpPr>
          <p:cNvPr id="14" name="13 CuadroTexto"/>
          <p:cNvSpPr txBox="1"/>
          <p:nvPr/>
        </p:nvSpPr>
        <p:spPr>
          <a:xfrm>
            <a:off x="4756150" y="4629360"/>
            <a:ext cx="4303713" cy="2308324"/>
          </a:xfrm>
          <a:prstGeom prst="rect">
            <a:avLst/>
          </a:prstGeom>
          <a:noFill/>
        </p:spPr>
        <p:txBody>
          <a:bodyPr wrap="square" rtlCol="0">
            <a:spAutoFit/>
          </a:bodyPr>
          <a:lstStyle/>
          <a:p>
            <a:pPr algn="just"/>
            <a:r>
              <a:rPr lang="es-ES" sz="1600" b="1" dirty="0">
                <a:latin typeface="Arial" pitchFamily="34" charset="0"/>
                <a:cs typeface="Arial" pitchFamily="34" charset="0"/>
              </a:rPr>
              <a:t>Reestructuración: </a:t>
            </a:r>
            <a:r>
              <a:rPr lang="es-ES" sz="1600" dirty="0">
                <a:latin typeface="Arial" pitchFamily="34" charset="0"/>
                <a:cs typeface="Arial" pitchFamily="34" charset="0"/>
              </a:rPr>
              <a:t>Acción y efecto de reestructurar.</a:t>
            </a:r>
          </a:p>
          <a:p>
            <a:pPr algn="just"/>
            <a:r>
              <a:rPr lang="es-ES" sz="1600" b="1" dirty="0">
                <a:latin typeface="Arial" pitchFamily="34" charset="0"/>
                <a:cs typeface="Arial" pitchFamily="34" charset="0"/>
              </a:rPr>
              <a:t>Reestructurar: </a:t>
            </a:r>
            <a:r>
              <a:rPr lang="es-ES" sz="1600" dirty="0">
                <a:latin typeface="Arial" pitchFamily="34" charset="0"/>
                <a:cs typeface="Arial" pitchFamily="34" charset="0"/>
              </a:rPr>
              <a:t>Modificar la estructura, cambiando los aspectos básicos y centrales de la empresa y adoptando nuevos negocios</a:t>
            </a:r>
          </a:p>
          <a:p>
            <a:pPr algn="just"/>
            <a:r>
              <a:rPr lang="es-ES" sz="1600" b="1" dirty="0">
                <a:latin typeface="Arial" pitchFamily="34" charset="0"/>
                <a:cs typeface="Arial" pitchFamily="34" charset="0"/>
              </a:rPr>
              <a:t>Racionalizar: </a:t>
            </a:r>
            <a:r>
              <a:rPr lang="es-ES" sz="1600" dirty="0">
                <a:latin typeface="Arial" pitchFamily="34" charset="0"/>
                <a:cs typeface="Arial" pitchFamily="34" charset="0"/>
              </a:rPr>
              <a:t>Organizar la producción o el trabajo de manera que aumente los rendimientos o reduzca los costos con el mínimo esfuerzo.</a:t>
            </a:r>
          </a:p>
        </p:txBody>
      </p:sp>
    </p:spTree>
    <p:extLst>
      <p:ext uri="{BB962C8B-B14F-4D97-AF65-F5344CB8AC3E}">
        <p14:creationId xmlns:p14="http://schemas.microsoft.com/office/powerpoint/2010/main" val="166731752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7"/>
          <p:cNvPicPr>
            <a:picLocks noChangeAspect="1" noChangeArrowheads="1"/>
          </p:cNvPicPr>
          <p:nvPr/>
        </p:nvPicPr>
        <p:blipFill>
          <a:blip r:embed="rId3">
            <a:extLst>
              <a:ext uri="{28A0092B-C50C-407E-A947-70E740481C1C}">
                <a14:useLocalDpi xmlns:a14="http://schemas.microsoft.com/office/drawing/2010/main" val="0"/>
              </a:ext>
            </a:extLst>
          </a:blip>
          <a:srcRect b="26488"/>
          <a:stretch>
            <a:fillRect/>
          </a:stretch>
        </p:blipFill>
        <p:spPr bwMode="auto">
          <a:xfrm>
            <a:off x="4992688" y="-68263"/>
            <a:ext cx="4176712" cy="428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33 CuadroTexto"/>
          <p:cNvSpPr txBox="1"/>
          <p:nvPr/>
        </p:nvSpPr>
        <p:spPr>
          <a:xfrm>
            <a:off x="174625" y="39688"/>
            <a:ext cx="8885238" cy="4000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914400" fontAlgn="base">
              <a:spcBef>
                <a:spcPct val="0"/>
              </a:spcBef>
              <a:spcAft>
                <a:spcPct val="0"/>
              </a:spcAft>
              <a:defRPr/>
            </a:pPr>
            <a:r>
              <a:rPr lang="it-IT" sz="2000" b="1" dirty="0">
                <a:solidFill>
                  <a:prstClr val="black"/>
                </a:solidFill>
                <a:sym typeface="Helvetica Light"/>
              </a:rPr>
              <a:t>ANALISIS DE LA ESTRUCTURA SOCIETARIA QUE TIENE TU CLIENTE</a:t>
            </a:r>
            <a:endParaRPr lang="es-ES" sz="2000" dirty="0">
              <a:solidFill>
                <a:prstClr val="black"/>
              </a:solidFill>
              <a:sym typeface="Helvetica Light"/>
            </a:endParaRPr>
          </a:p>
        </p:txBody>
      </p:sp>
      <p:sp>
        <p:nvSpPr>
          <p:cNvPr id="63492" name="8 CuadroTexto"/>
          <p:cNvSpPr txBox="1">
            <a:spLocks noChangeArrowheads="1"/>
          </p:cNvSpPr>
          <p:nvPr/>
        </p:nvSpPr>
        <p:spPr bwMode="auto">
          <a:xfrm>
            <a:off x="3943350" y="2482850"/>
            <a:ext cx="2111375" cy="3079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fontAlgn="base">
              <a:spcBef>
                <a:spcPct val="0"/>
              </a:spcBef>
              <a:spcAft>
                <a:spcPct val="0"/>
              </a:spcAft>
            </a:pPr>
            <a:r>
              <a:rPr lang="es-ES" altLang="es-ES" sz="1400" b="1" dirty="0" smtClean="0">
                <a:solidFill>
                  <a:srgbClr val="000000"/>
                </a:solidFill>
                <a:sym typeface="Helvetica Light"/>
              </a:rPr>
              <a:t>REESTRUCTURACION</a:t>
            </a:r>
          </a:p>
        </p:txBody>
      </p:sp>
      <p:sp>
        <p:nvSpPr>
          <p:cNvPr id="4" name="3 Flecha derecha"/>
          <p:cNvSpPr/>
          <p:nvPr/>
        </p:nvSpPr>
        <p:spPr>
          <a:xfrm>
            <a:off x="4129088" y="2852738"/>
            <a:ext cx="977900" cy="2428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s-ES">
              <a:solidFill>
                <a:prstClr val="white"/>
              </a:solidFill>
              <a:sym typeface="Helvetica Light"/>
            </a:endParaRPr>
          </a:p>
        </p:txBody>
      </p:sp>
      <p:sp>
        <p:nvSpPr>
          <p:cNvPr id="63494" name="23 CuadroTexto"/>
          <p:cNvSpPr txBox="1">
            <a:spLocks noChangeArrowheads="1"/>
          </p:cNvSpPr>
          <p:nvPr/>
        </p:nvSpPr>
        <p:spPr bwMode="auto">
          <a:xfrm>
            <a:off x="352425" y="573088"/>
            <a:ext cx="3578225" cy="7381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fontAlgn="base">
              <a:spcBef>
                <a:spcPct val="0"/>
              </a:spcBef>
              <a:spcAft>
                <a:spcPct val="0"/>
              </a:spcAft>
            </a:pPr>
            <a:r>
              <a:rPr lang="es-ES" altLang="es-ES" sz="1400" smtClean="0">
                <a:solidFill>
                  <a:srgbClr val="000000"/>
                </a:solidFill>
                <a:sym typeface="Helvetica Light"/>
              </a:rPr>
              <a:t>IP ??, el cumplimiento de las condiciones se tiene que dar en cada entidad en que las PF participan</a:t>
            </a:r>
          </a:p>
        </p:txBody>
      </p:sp>
      <p:sp>
        <p:nvSpPr>
          <p:cNvPr id="2" name="1 Rectángulo"/>
          <p:cNvSpPr/>
          <p:nvPr/>
        </p:nvSpPr>
        <p:spPr>
          <a:xfrm>
            <a:off x="1835150" y="1014413"/>
            <a:ext cx="865188" cy="3270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s-ES">
              <a:solidFill>
                <a:prstClr val="white"/>
              </a:solidFill>
              <a:sym typeface="Helvetica Light"/>
            </a:endParaRPr>
          </a:p>
        </p:txBody>
      </p:sp>
      <p:sp>
        <p:nvSpPr>
          <p:cNvPr id="10" name="9 CuadroTexto"/>
          <p:cNvSpPr txBox="1"/>
          <p:nvPr/>
        </p:nvSpPr>
        <p:spPr>
          <a:xfrm>
            <a:off x="3943350" y="1339850"/>
            <a:ext cx="1625600" cy="739775"/>
          </a:xfrm>
          <a:prstGeom prst="rect">
            <a:avLst/>
          </a:prstGeom>
          <a:solidFill>
            <a:schemeClr val="accent2">
              <a:lumMod val="20000"/>
              <a:lumOff val="80000"/>
            </a:schemeClr>
          </a:solidFill>
          <a:ln>
            <a:solidFill>
              <a:schemeClr val="tx1"/>
            </a:solidFill>
          </a:ln>
        </p:spPr>
        <p:txBody>
          <a:bodyPr>
            <a:spAutoFit/>
          </a:bodyPr>
          <a:lstStyle/>
          <a:p>
            <a:pPr algn="ctr" defTabSz="914400" fontAlgn="base">
              <a:spcBef>
                <a:spcPct val="0"/>
              </a:spcBef>
              <a:spcAft>
                <a:spcPct val="0"/>
              </a:spcAft>
              <a:defRPr/>
            </a:pPr>
            <a:r>
              <a:rPr lang="es-ES" sz="1400" dirty="0">
                <a:solidFill>
                  <a:prstClr val="black"/>
                </a:solidFill>
                <a:latin typeface="Arial" pitchFamily="34" charset="0"/>
                <a:cs typeface="Arial" pitchFamily="34" charset="0"/>
                <a:sym typeface="Helvetica Light"/>
              </a:rPr>
              <a:t>ALGUNA SOCIEDAD ES PATRIMONIAL??</a:t>
            </a:r>
          </a:p>
        </p:txBody>
      </p:sp>
      <p:pic>
        <p:nvPicPr>
          <p:cNvPr id="63497" name="Picture 9"/>
          <p:cNvPicPr>
            <a:picLocks noChangeAspect="1" noChangeArrowheads="1"/>
          </p:cNvPicPr>
          <p:nvPr/>
        </p:nvPicPr>
        <p:blipFill>
          <a:blip r:embed="rId4">
            <a:extLst>
              <a:ext uri="{28A0092B-C50C-407E-A947-70E740481C1C}">
                <a14:useLocalDpi xmlns:a14="http://schemas.microsoft.com/office/drawing/2010/main" val="0"/>
              </a:ext>
            </a:extLst>
          </a:blip>
          <a:srcRect b="45566"/>
          <a:stretch>
            <a:fillRect/>
          </a:stretch>
        </p:blipFill>
        <p:spPr bwMode="auto">
          <a:xfrm>
            <a:off x="174625" y="1709738"/>
            <a:ext cx="3743325" cy="222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8" name="1 Marcador de número de diapositiva"/>
          <p:cNvSpPr>
            <a:spLocks noGrp="1"/>
          </p:cNvSpPr>
          <p:nvPr>
            <p:ph type="sldNum" sz="quarter" idx="12"/>
          </p:nvPr>
        </p:nvSpPr>
        <p:spPr bwMode="auto">
          <a:xfrm>
            <a:off x="8770938" y="644842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737770B-B3E1-4A1A-AADB-795DC6432A12}" type="slidenum">
              <a:rPr lang="en-US" altLang="es-ES" smtClean="0">
                <a:solidFill>
                  <a:srgbClr val="000000"/>
                </a:solidFill>
              </a:rPr>
              <a:pPr/>
              <a:t>27</a:t>
            </a:fld>
            <a:endParaRPr lang="en-US" altLang="es-ES" smtClean="0">
              <a:solidFill>
                <a:srgbClr val="000000"/>
              </a:solidFill>
            </a:endParaRPr>
          </a:p>
        </p:txBody>
      </p:sp>
      <p:sp>
        <p:nvSpPr>
          <p:cNvPr id="14" name="2 CuadroTexto"/>
          <p:cNvSpPr txBox="1"/>
          <p:nvPr/>
        </p:nvSpPr>
        <p:spPr>
          <a:xfrm>
            <a:off x="111125" y="4216400"/>
            <a:ext cx="8948738" cy="1323975"/>
          </a:xfrm>
          <a:prstGeom prst="rect">
            <a:avLst/>
          </a:prstGeom>
          <a:solidFill>
            <a:schemeClr val="accent5">
              <a:lumMod val="40000"/>
              <a:lumOff val="60000"/>
            </a:schemeClr>
          </a:solidFill>
        </p:spPr>
        <p:txBody>
          <a:bodyPr>
            <a:spAutoFit/>
          </a:bodyPr>
          <a:lstStyle/>
          <a:p>
            <a:pPr algn="just" defTabSz="914400" eaLnBrk="0" fontAlgn="base" hangingPunct="0">
              <a:spcBef>
                <a:spcPct val="0"/>
              </a:spcBef>
              <a:spcAft>
                <a:spcPct val="0"/>
              </a:spcAft>
              <a:defRPr/>
            </a:pPr>
            <a:r>
              <a:rPr lang="es-ES" sz="1600" b="1" dirty="0">
                <a:solidFill>
                  <a:prstClr val="black"/>
                </a:solidFill>
                <a:latin typeface="Arial" pitchFamily="34" charset="0"/>
                <a:cs typeface="Arial" pitchFamily="34" charset="0"/>
                <a:sym typeface="Helvetica Light"/>
              </a:rPr>
              <a:t>PREMISA BASICA DE PARTIDA: </a:t>
            </a:r>
            <a:r>
              <a:rPr lang="es-ES" sz="1600" dirty="0">
                <a:solidFill>
                  <a:prstClr val="black"/>
                </a:solidFill>
                <a:latin typeface="Arial" pitchFamily="34" charset="0"/>
                <a:cs typeface="Arial" pitchFamily="34" charset="0"/>
                <a:sym typeface="Helvetica Light"/>
              </a:rPr>
              <a:t>La reorganización/agrupación de la participaciones en sede de las personas físicas aportantes de las mismas a la holding es diferente de la reestructuración, reorganización o racionalización de actividades, negocios y activos, y a estas ultimas operaciones es la que hace referencia la norma para que no resulte de aplicación la clausula </a:t>
            </a:r>
            <a:r>
              <a:rPr lang="es-ES" sz="1600" dirty="0" err="1">
                <a:solidFill>
                  <a:prstClr val="black"/>
                </a:solidFill>
                <a:latin typeface="Arial" pitchFamily="34" charset="0"/>
                <a:cs typeface="Arial" pitchFamily="34" charset="0"/>
                <a:sym typeface="Helvetica Light"/>
              </a:rPr>
              <a:t>antiabuso</a:t>
            </a:r>
            <a:r>
              <a:rPr lang="es-ES" sz="1600" dirty="0">
                <a:solidFill>
                  <a:prstClr val="black"/>
                </a:solidFill>
                <a:latin typeface="Arial" pitchFamily="34" charset="0"/>
                <a:cs typeface="Arial" pitchFamily="34" charset="0"/>
                <a:sym typeface="Helvetica Light"/>
              </a:rPr>
              <a:t>. Por tanto la creación de la holding sin mas, no es una </a:t>
            </a:r>
            <a:r>
              <a:rPr lang="es-ES" sz="1600" dirty="0" err="1">
                <a:solidFill>
                  <a:prstClr val="black"/>
                </a:solidFill>
                <a:latin typeface="Arial" pitchFamily="34" charset="0"/>
                <a:cs typeface="Arial" pitchFamily="34" charset="0"/>
                <a:sym typeface="Helvetica Light"/>
              </a:rPr>
              <a:t>oper</a:t>
            </a:r>
            <a:r>
              <a:rPr lang="es-ES" sz="1600" dirty="0">
                <a:solidFill>
                  <a:prstClr val="black"/>
                </a:solidFill>
                <a:latin typeface="Arial" pitchFamily="34" charset="0"/>
                <a:cs typeface="Arial" pitchFamily="34" charset="0"/>
                <a:sym typeface="Helvetica Light"/>
              </a:rPr>
              <a:t>. De reestructuración.</a:t>
            </a:r>
          </a:p>
        </p:txBody>
      </p:sp>
      <p:sp>
        <p:nvSpPr>
          <p:cNvPr id="3" name="2 Rectángulo"/>
          <p:cNvSpPr/>
          <p:nvPr/>
        </p:nvSpPr>
        <p:spPr>
          <a:xfrm>
            <a:off x="111125" y="5576888"/>
            <a:ext cx="8964613" cy="1323975"/>
          </a:xfrm>
          <a:prstGeom prst="rect">
            <a:avLst/>
          </a:prstGeom>
          <a:solidFill>
            <a:schemeClr val="accent6">
              <a:lumMod val="60000"/>
              <a:lumOff val="40000"/>
            </a:schemeClr>
          </a:solidFill>
        </p:spPr>
        <p:txBody>
          <a:bodyPr>
            <a:spAutoFit/>
          </a:bodyPr>
          <a:lstStyle/>
          <a:p>
            <a:pPr algn="just" defTabSz="430322">
              <a:defRPr/>
            </a:pPr>
            <a:r>
              <a:rPr lang="es-ES" sz="1600" kern="0" dirty="0">
                <a:solidFill>
                  <a:sysClr val="windowText" lastClr="000000"/>
                </a:solidFill>
                <a:latin typeface="Arial" pitchFamily="34" charset="0"/>
                <a:cs typeface="Arial" pitchFamily="34" charset="0"/>
                <a:sym typeface="Helvetica Light"/>
              </a:rPr>
              <a:t>ART. 89.2 : No se aplicará el régimen establecido en el presente capítulo cuando la operación realizada tenga como principal objetivo el fraude o la evasión fiscal. En particular, el régimen no se aplicará cuando la operación no se efectúe por motivos económicos válidos, tales como la reestructuración o la racionalización de las actividades de las entidades que participan en la operación, sino con la mera finalidad de conseguir una ventaja fiscal.</a:t>
            </a:r>
          </a:p>
        </p:txBody>
      </p:sp>
    </p:spTree>
    <p:extLst>
      <p:ext uri="{BB962C8B-B14F-4D97-AF65-F5344CB8AC3E}">
        <p14:creationId xmlns:p14="http://schemas.microsoft.com/office/powerpoint/2010/main" val="81549540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hape 33"/>
          <p:cNvSpPr>
            <a:spLocks noGrp="1"/>
          </p:cNvSpPr>
          <p:nvPr>
            <p:ph type="body" idx="1"/>
          </p:nvPr>
        </p:nvSpPr>
        <p:spPr>
          <a:xfrm>
            <a:off x="0" y="476250"/>
            <a:ext cx="9036050" cy="5905500"/>
          </a:xfrm>
        </p:spPr>
        <p:txBody>
          <a:bodyPr/>
          <a:lstStyle/>
          <a:p>
            <a:pPr algn="just" eaLnBrk="1" hangingPunct="1">
              <a:spcBef>
                <a:spcPct val="0"/>
              </a:spcBef>
              <a:buClr>
                <a:srgbClr val="024C90"/>
              </a:buClr>
              <a:buSzPct val="100000"/>
            </a:pPr>
            <a:r>
              <a:rPr lang="es-ES" sz="2100" b="1" dirty="0" smtClean="0">
                <a:solidFill>
                  <a:srgbClr val="0B5395"/>
                </a:solidFill>
                <a:latin typeface="Arial" pitchFamily="34" charset="0"/>
                <a:cs typeface="Arial" pitchFamily="34" charset="0"/>
              </a:rPr>
              <a:t>MOTIVOS ECONOMICOS VALIDOS. </a:t>
            </a:r>
            <a:r>
              <a:rPr lang="es-ES" sz="2100" dirty="0" smtClean="0">
                <a:solidFill>
                  <a:srgbClr val="C00000"/>
                </a:solidFill>
                <a:latin typeface="Arial" pitchFamily="34" charset="0"/>
                <a:cs typeface="Arial" pitchFamily="34" charset="0"/>
              </a:rPr>
              <a:t>Especialidades de las </a:t>
            </a:r>
            <a:r>
              <a:rPr lang="es-ES" sz="2100" b="1" i="1" dirty="0" smtClean="0">
                <a:solidFill>
                  <a:srgbClr val="C00000"/>
                </a:solidFill>
                <a:latin typeface="Arial" pitchFamily="34" charset="0"/>
                <a:cs typeface="Arial" pitchFamily="34" charset="0"/>
              </a:rPr>
              <a:t>APORTACIONES NO DINERARIAS/CANJE DE VALORES</a:t>
            </a:r>
            <a:r>
              <a:rPr lang="es-ES" sz="2100" dirty="0" smtClean="0">
                <a:solidFill>
                  <a:srgbClr val="C00000"/>
                </a:solidFill>
                <a:latin typeface="Arial" pitchFamily="34" charset="0"/>
                <a:cs typeface="Arial" pitchFamily="34" charset="0"/>
              </a:rPr>
              <a:t>: </a:t>
            </a:r>
          </a:p>
          <a:p>
            <a:pPr algn="just" eaLnBrk="1" hangingPunct="1">
              <a:spcBef>
                <a:spcPct val="0"/>
              </a:spcBef>
              <a:buClr>
                <a:srgbClr val="024C90"/>
              </a:buClr>
              <a:buSzPct val="100000"/>
            </a:pPr>
            <a:endParaRPr lang="es-ES" sz="1100" dirty="0" smtClean="0">
              <a:solidFill>
                <a:srgbClr val="C00000"/>
              </a:solidFill>
              <a:latin typeface="Arial" pitchFamily="34" charset="0"/>
              <a:cs typeface="Arial" pitchFamily="34" charset="0"/>
            </a:endParaRPr>
          </a:p>
          <a:p>
            <a:pPr algn="just" eaLnBrk="1" hangingPunct="1">
              <a:spcBef>
                <a:spcPct val="0"/>
              </a:spcBef>
              <a:buClr>
                <a:srgbClr val="024C90"/>
              </a:buClr>
              <a:buSzPct val="100000"/>
            </a:pPr>
            <a:r>
              <a:rPr lang="es-ES" sz="1700" b="1" dirty="0" smtClean="0">
                <a:latin typeface="Arial" pitchFamily="34" charset="0"/>
                <a:cs typeface="Arial" pitchFamily="34" charset="0"/>
              </a:rPr>
              <a:t>La Dirección General de Tributos en su consulta vinculante V2214-2023 de 27 de julio, cambia su criterio interpretativo respecto de la ventaja fiscal obtenida que debe eliminarse sólo cuando queda acreditado que la operación de reestructuración realizada tuviera como principal objetivo el fraude o la evasión fiscal y esta es distinta del mero diferimiento en la tributación de las rentas generadas, que es inherente al propio régimen especial del IS.</a:t>
            </a:r>
          </a:p>
          <a:p>
            <a:pPr algn="just" eaLnBrk="1" hangingPunct="1">
              <a:spcBef>
                <a:spcPct val="0"/>
              </a:spcBef>
              <a:buClr>
                <a:srgbClr val="024C90"/>
              </a:buClr>
              <a:buSzPct val="100000"/>
            </a:pPr>
            <a:endParaRPr lang="es-ES" sz="1700" dirty="0" smtClean="0">
              <a:latin typeface="Arial" pitchFamily="34" charset="0"/>
              <a:cs typeface="Arial" pitchFamily="34" charset="0"/>
            </a:endParaRPr>
          </a:p>
          <a:p>
            <a:pPr algn="just" eaLnBrk="1" hangingPunct="1">
              <a:spcBef>
                <a:spcPct val="0"/>
              </a:spcBef>
              <a:buClr>
                <a:srgbClr val="024C90"/>
              </a:buClr>
              <a:buSzPct val="100000"/>
            </a:pPr>
            <a:r>
              <a:rPr lang="es-ES" sz="1700" dirty="0" smtClean="0">
                <a:latin typeface="Arial" pitchFamily="34" charset="0"/>
                <a:cs typeface="Arial" pitchFamily="34" charset="0"/>
              </a:rPr>
              <a:t>La DGT afirma que el fundamento del régimen especial reside en que la fiscalidad no debe ser un freno ni un estímulo en las tomas de decisiones de las empresas sobre operaciones de reorganización empresarial. Por el contrario, cuando el objetivo principal que se persiga con la operación de reestructuración sea lograr una ventaja fiscal, no resultará de aplicación el régimen fiscal especial y deberá eliminarse la ventaja fiscal perseguida, de acuerdo con las STJUE de 8 de marzo de 2017, asunto C-14/16 que sostiene que la eliminación de la ventaja fiscal sólo puede hacerse tras un análisis del caso concreto, una vez se hubiere determinado que la operación de reestructuración hubiera tenido como objetivo principal o como uno de sus principales objetivos el fraude o la evasión fiscales, tras un examen global de la operación y la STS de 16 de noviembre de 2022, recurso n.º 89/2018 que señala que la obtención de una ventaja fiscal está ínsita ( es inherente) en el propio régimen de diferimiento, puesto que se caracteriza por su neutralidad fiscal, siendo la ventaja fiscal prohibida, distinta del propio diferimiento fiscal, la que se convierte en el objetivo y finalidad de la operación, más allá de otros motivos económicos.</a:t>
            </a:r>
          </a:p>
        </p:txBody>
      </p:sp>
      <p:sp>
        <p:nvSpPr>
          <p:cNvPr id="64515" name="Shape 32"/>
          <p:cNvSpPr>
            <a:spLocks noGrp="1"/>
          </p:cNvSpPr>
          <p:nvPr>
            <p:ph type="title"/>
          </p:nvPr>
        </p:nvSpPr>
        <p:spPr>
          <a:xfrm>
            <a:off x="250825" y="9525"/>
            <a:ext cx="8713788" cy="595313"/>
          </a:xfrm>
        </p:spPr>
        <p:txBody>
          <a:bodyPr anchor="t"/>
          <a:lstStyle/>
          <a:p>
            <a:pPr eaLnBrk="1" hangingPunct="1"/>
            <a:r>
              <a:rPr lang="es-ES" sz="2800" b="1" smtClean="0">
                <a:solidFill>
                  <a:srgbClr val="000000"/>
                </a:solidFill>
                <a:latin typeface="Arial" pitchFamily="34" charset="0"/>
                <a:ea typeface="Calibri" pitchFamily="34" charset="0"/>
                <a:cs typeface="Arial" pitchFamily="34" charset="0"/>
                <a:sym typeface="Calibri" pitchFamily="34" charset="0"/>
              </a:rPr>
              <a:t>REGIMEN ESPECIAL FEAC. ART. 76 A 89 DE LA LIS</a:t>
            </a:r>
          </a:p>
        </p:txBody>
      </p:sp>
    </p:spTree>
    <p:extLst>
      <p:ext uri="{BB962C8B-B14F-4D97-AF65-F5344CB8AC3E}">
        <p14:creationId xmlns:p14="http://schemas.microsoft.com/office/powerpoint/2010/main" val="94422379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CuadroTexto"/>
          <p:cNvSpPr txBox="1"/>
          <p:nvPr/>
        </p:nvSpPr>
        <p:spPr>
          <a:xfrm>
            <a:off x="174625" y="39688"/>
            <a:ext cx="8885238" cy="7080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914400" fontAlgn="base">
              <a:spcBef>
                <a:spcPct val="0"/>
              </a:spcBef>
              <a:spcAft>
                <a:spcPct val="0"/>
              </a:spcAft>
              <a:defRPr/>
            </a:pPr>
            <a:r>
              <a:rPr lang="it-IT" sz="2000" b="1" dirty="0">
                <a:solidFill>
                  <a:prstClr val="black"/>
                </a:solidFill>
              </a:rPr>
              <a:t>EVOLUCION DE LA DOCTRINA EN LA REGULARIZACIÓN DE LA VENTAJA FISCAL ANTE LA AUSENCIA DE MEV SEGUN EL ORGANO INSPECTOR</a:t>
            </a:r>
            <a:endParaRPr lang="es-ES" sz="2000" dirty="0">
              <a:solidFill>
                <a:prstClr val="black"/>
              </a:solidFill>
            </a:endParaRPr>
          </a:p>
        </p:txBody>
      </p:sp>
      <p:sp>
        <p:nvSpPr>
          <p:cNvPr id="65539" name="1 Marcador de número de diapositiva"/>
          <p:cNvSpPr>
            <a:spLocks noGrp="1"/>
          </p:cNvSpPr>
          <p:nvPr>
            <p:ph type="sldNum" sz="quarter" idx="12"/>
          </p:nvPr>
        </p:nvSpPr>
        <p:spPr bwMode="auto">
          <a:xfrm>
            <a:off x="8770938" y="644842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E53004EF-9980-4A64-9B88-BAAEC0F6CBF3}" type="slidenum">
              <a:rPr lang="en-US" altLang="es-ES" smtClean="0">
                <a:solidFill>
                  <a:srgbClr val="000000"/>
                </a:solidFill>
              </a:rPr>
              <a:pPr/>
              <a:t>29</a:t>
            </a:fld>
            <a:endParaRPr lang="en-US" altLang="es-ES" smtClean="0">
              <a:solidFill>
                <a:srgbClr val="000000"/>
              </a:solidFill>
            </a:endParaRPr>
          </a:p>
        </p:txBody>
      </p:sp>
      <p:sp>
        <p:nvSpPr>
          <p:cNvPr id="11" name="2 CuadroTexto"/>
          <p:cNvSpPr txBox="1"/>
          <p:nvPr/>
        </p:nvSpPr>
        <p:spPr>
          <a:xfrm>
            <a:off x="174625" y="839788"/>
            <a:ext cx="8748713" cy="1200150"/>
          </a:xfrm>
          <a:prstGeom prst="rect">
            <a:avLst/>
          </a:prstGeom>
          <a:solidFill>
            <a:schemeClr val="accent5">
              <a:lumMod val="40000"/>
              <a:lumOff val="60000"/>
            </a:schemeClr>
          </a:solidFill>
        </p:spPr>
        <p:txBody>
          <a:bodyPr>
            <a:spAutoFit/>
          </a:bodyPr>
          <a:lstStyle/>
          <a:p>
            <a:pPr algn="just" defTabSz="914400" eaLnBrk="0" fontAlgn="base" hangingPunct="0">
              <a:spcBef>
                <a:spcPct val="0"/>
              </a:spcBef>
              <a:spcAft>
                <a:spcPct val="0"/>
              </a:spcAft>
              <a:defRPr/>
            </a:pPr>
            <a:r>
              <a:rPr lang="es-ES" dirty="0">
                <a:solidFill>
                  <a:prstClr val="black"/>
                </a:solidFill>
                <a:latin typeface="Arial" pitchFamily="34" charset="0"/>
                <a:cs typeface="Arial" pitchFamily="34" charset="0"/>
              </a:rPr>
              <a:t>Ver V2214-2023 de 27 de julio. La DGT cambia de criterio y afirma que sólo podrá regularizarse la ventaja fiscal de la operación de restructuración si su principal objetivo es el fraude o la evasión fiscal distinta del diferimiento en la tributación. Se basa en la interpretación de la STS de 16 de noviembre de 2022 y otras STJUE.</a:t>
            </a:r>
          </a:p>
        </p:txBody>
      </p:sp>
      <p:sp>
        <p:nvSpPr>
          <p:cNvPr id="3" name="2 CuadroTexto"/>
          <p:cNvSpPr txBox="1"/>
          <p:nvPr/>
        </p:nvSpPr>
        <p:spPr>
          <a:xfrm>
            <a:off x="144463" y="2130425"/>
            <a:ext cx="8750300" cy="4524375"/>
          </a:xfrm>
          <a:prstGeom prst="rect">
            <a:avLst/>
          </a:prstGeom>
          <a:solidFill>
            <a:schemeClr val="accent2">
              <a:lumMod val="20000"/>
              <a:lumOff val="80000"/>
            </a:schemeClr>
          </a:solidFill>
        </p:spPr>
        <p:txBody>
          <a:bodyPr>
            <a:spAutoFit/>
          </a:bodyPr>
          <a:lstStyle/>
          <a:p>
            <a:pPr algn="just" defTabSz="914400" eaLnBrk="0" fontAlgn="base" hangingPunct="0">
              <a:spcBef>
                <a:spcPct val="0"/>
              </a:spcBef>
              <a:spcAft>
                <a:spcPct val="0"/>
              </a:spcAft>
              <a:defRPr/>
            </a:pPr>
            <a:r>
              <a:rPr lang="es-ES" b="1" dirty="0">
                <a:solidFill>
                  <a:prstClr val="black"/>
                </a:solidFill>
                <a:latin typeface="Arial" pitchFamily="34" charset="0"/>
                <a:cs typeface="Arial" pitchFamily="34" charset="0"/>
              </a:rPr>
              <a:t>El TEAC mediante 4 resoluciones de 22 de abril de 2024 (reclamaciones RG 6448-2022 y RG 6452/2022) y de 27 de mayo de 2024</a:t>
            </a:r>
            <a:r>
              <a:rPr lang="es-ES" dirty="0">
                <a:solidFill>
                  <a:prstClr val="black"/>
                </a:solidFill>
                <a:latin typeface="Arial" pitchFamily="34" charset="0"/>
                <a:cs typeface="Arial" pitchFamily="34" charset="0"/>
              </a:rPr>
              <a:t> (reclamaciones RG6550/2022 y RG6513/2022 ), se aparta del criterio de la DGT, señalando la ventaja fiscal si que puede ser el propio diferimiento, y entiende que la DGT no ha realizado una interpretación correcta de lo que dice tanto la norma de la UE, como del propio TJUE y el TS. Asimismo, establece un criterio de imputación temporal para tributar la ventaja fiscal abusiva obtenida en la operación FEAC (canje de valores o  aportación no dineraria realizada por personas físicas). Así dispone:</a:t>
            </a:r>
          </a:p>
          <a:p>
            <a:pPr algn="just" defTabSz="914400" eaLnBrk="0" fontAlgn="base" hangingPunct="0">
              <a:spcBef>
                <a:spcPct val="0"/>
              </a:spcBef>
              <a:spcAft>
                <a:spcPct val="0"/>
              </a:spcAft>
              <a:defRPr/>
            </a:pPr>
            <a:endParaRPr lang="es-ES" dirty="0">
              <a:solidFill>
                <a:prstClr val="black"/>
              </a:solidFill>
              <a:latin typeface="Arial" pitchFamily="34" charset="0"/>
              <a:cs typeface="Arial" pitchFamily="34" charset="0"/>
            </a:endParaRPr>
          </a:p>
          <a:p>
            <a:pPr algn="just" defTabSz="914400" eaLnBrk="0" fontAlgn="base" hangingPunct="0">
              <a:spcBef>
                <a:spcPct val="0"/>
              </a:spcBef>
              <a:spcAft>
                <a:spcPct val="0"/>
              </a:spcAft>
              <a:defRPr/>
            </a:pPr>
            <a:r>
              <a:rPr lang="es-ES" dirty="0">
                <a:solidFill>
                  <a:prstClr val="black"/>
                </a:solidFill>
                <a:latin typeface="Arial" pitchFamily="34" charset="0"/>
                <a:cs typeface="Arial" pitchFamily="34" charset="0"/>
              </a:rPr>
              <a:t>.</a:t>
            </a:r>
            <a:r>
              <a:rPr lang="es-ES" kern="0" dirty="0">
                <a:solidFill>
                  <a:prstClr val="black"/>
                </a:solidFill>
                <a:latin typeface="ArialMT"/>
                <a:ea typeface="Aptos" panose="020B0004020202020204" pitchFamily="34" charset="0"/>
                <a:cs typeface="ArialMT"/>
              </a:rPr>
              <a:t> “</a:t>
            </a:r>
            <a:r>
              <a:rPr lang="es-ES" i="1" kern="0" dirty="0">
                <a:solidFill>
                  <a:prstClr val="black"/>
                </a:solidFill>
                <a:latin typeface="ArialMT"/>
                <a:ea typeface="Aptos" panose="020B0004020202020204" pitchFamily="34" charset="0"/>
                <a:cs typeface="ArialMT"/>
              </a:rPr>
              <a:t>El importe de la corrección a realizar en el marco de la regularización, debe aplicarse de modo que aquella no sea ni mayor ni menor que la ventaja abusivamente lograda, que es la que se debe eliminar exclusivamente, lo que, entre otras cuestiones, obligará a determinar con precisión el ejercicio en el que se ubican temporalmente estos ajustes a realizar, que pueden ser el mismo en el que se realizó la operación o cualquier otro de los siguientes en los que se pueda identificar que se ha materializado aquella ventaja fiscal prohibida”.</a:t>
            </a:r>
            <a:endParaRPr lang="es-ES" i="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88003714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1 Marcador de número de diapositiva"/>
          <p:cNvSpPr>
            <a:spLocks noGrp="1"/>
          </p:cNvSpPr>
          <p:nvPr>
            <p:ph type="sldNum" sz="quarter" idx="12"/>
          </p:nvPr>
        </p:nvSpPr>
        <p:spPr bwMode="auto">
          <a:xfrm>
            <a:off x="8777288" y="649287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fld id="{5BA47E68-F704-4B3D-9E45-9C5373316029}" type="slidenum">
              <a:rPr lang="en-US" altLang="es-ES" sz="1200">
                <a:solidFill>
                  <a:srgbClr val="000000"/>
                </a:solidFill>
                <a:latin typeface="Arial" pitchFamily="34" charset="0"/>
              </a:rPr>
              <a:pPr/>
              <a:t>3</a:t>
            </a:fld>
            <a:endParaRPr lang="en-US" altLang="es-ES" sz="1200">
              <a:solidFill>
                <a:srgbClr val="000000"/>
              </a:solidFill>
              <a:latin typeface="Arial" pitchFamily="34" charset="0"/>
            </a:endParaRPr>
          </a:p>
        </p:txBody>
      </p:sp>
      <p:pic>
        <p:nvPicPr>
          <p:cNvPr id="22532" name="Imagen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67414"/>
            <a:ext cx="4218709"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Imagen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16264"/>
            <a:ext cx="4114800"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esquinas redondeadas 6"/>
          <p:cNvSpPr/>
          <p:nvPr/>
        </p:nvSpPr>
        <p:spPr>
          <a:xfrm>
            <a:off x="4335463" y="1728788"/>
            <a:ext cx="4464050" cy="2806700"/>
          </a:xfrm>
          <a:prstGeom prst="round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 name="CuadroTexto 7"/>
          <p:cNvSpPr txBox="1"/>
          <p:nvPr/>
        </p:nvSpPr>
        <p:spPr>
          <a:xfrm>
            <a:off x="4335463" y="1763713"/>
            <a:ext cx="4397375" cy="2554287"/>
          </a:xfrm>
          <a:prstGeom prst="rect">
            <a:avLst/>
          </a:prstGeom>
          <a:noFill/>
        </p:spPr>
        <p:txBody>
          <a:bodyPr>
            <a:spAutoFit/>
          </a:bodyPr>
          <a:lstStyle/>
          <a:p>
            <a:pPr algn="just">
              <a:defRPr/>
            </a:pPr>
            <a:r>
              <a:rPr lang="es-ES" sz="2000" b="1" dirty="0">
                <a:solidFill>
                  <a:schemeClr val="bg1">
                    <a:lumMod val="95000"/>
                  </a:schemeClr>
                </a:solidFill>
              </a:rPr>
              <a:t>Qué es el interés compuesto, “la octava maravilla del mundo”, según Albert Einstein”</a:t>
            </a:r>
          </a:p>
          <a:p>
            <a:pPr algn="just">
              <a:defRPr/>
            </a:pPr>
            <a:r>
              <a:rPr lang="es-ES" sz="2000" b="1" dirty="0">
                <a:solidFill>
                  <a:schemeClr val="bg1">
                    <a:lumMod val="95000"/>
                  </a:schemeClr>
                </a:solidFill>
              </a:rPr>
              <a:t>Se lo considera el mejor invento del hombre, el mayor descubrimiento matemático de todos los tiempos y la fuerza más poderosa del universo</a:t>
            </a:r>
          </a:p>
        </p:txBody>
      </p:sp>
      <p:sp>
        <p:nvSpPr>
          <p:cNvPr id="9" name="Rectángulo: esquinas redondeadas 8"/>
          <p:cNvSpPr/>
          <p:nvPr/>
        </p:nvSpPr>
        <p:spPr>
          <a:xfrm>
            <a:off x="439738" y="5553364"/>
            <a:ext cx="8264525" cy="113982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s-ES"/>
          </a:p>
        </p:txBody>
      </p:sp>
      <p:sp>
        <p:nvSpPr>
          <p:cNvPr id="22537" name="CuadroTexto 9"/>
          <p:cNvSpPr txBox="1">
            <a:spLocks noChangeArrowheads="1"/>
          </p:cNvSpPr>
          <p:nvPr/>
        </p:nvSpPr>
        <p:spPr bwMode="auto">
          <a:xfrm>
            <a:off x="511175" y="5568950"/>
            <a:ext cx="8121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a:r>
              <a:rPr lang="es-ES" altLang="es-ES" sz="2000" b="1">
                <a:latin typeface="Arial" pitchFamily="34" charset="0"/>
              </a:rPr>
              <a:t>¿ HAY ALGUNA RELACIÓN HAY ENTRE LAS ESTRUCTURAS HOLDING Y EL INTERES COMPUESTO?. </a:t>
            </a:r>
          </a:p>
        </p:txBody>
      </p:sp>
      <p:pic>
        <p:nvPicPr>
          <p:cNvPr id="10" name="Imagen 4">
            <a:extLst>
              <a:ext uri="{FF2B5EF4-FFF2-40B4-BE49-F238E27FC236}">
                <a16:creationId xmlns:a16="http://schemas.microsoft.com/office/drawing/2014/main" xmlns="" id="{A2325222-D105-EF3B-23F7-B8796377D2C8}"/>
              </a:ext>
            </a:extLst>
          </p:cNvPr>
          <p:cNvPicPr>
            <a:picLocks noChangeAspect="1"/>
          </p:cNvPicPr>
          <p:nvPr/>
        </p:nvPicPr>
        <p:blipFill rotWithShape="1">
          <a:blip r:embed="rId5"/>
          <a:srcRect b="87433"/>
          <a:stretch/>
        </p:blipFill>
        <p:spPr>
          <a:xfrm>
            <a:off x="0" y="12700"/>
            <a:ext cx="9144000" cy="858669"/>
          </a:xfrm>
          <a:prstGeom prst="rect">
            <a:avLst/>
          </a:prstGeom>
        </p:spPr>
      </p:pic>
    </p:spTree>
    <p:extLst>
      <p:ext uri="{BB962C8B-B14F-4D97-AF65-F5344CB8AC3E}">
        <p14:creationId xmlns:p14="http://schemas.microsoft.com/office/powerpoint/2010/main" val="24063720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CuadroTexto"/>
          <p:cNvSpPr txBox="1"/>
          <p:nvPr/>
        </p:nvSpPr>
        <p:spPr>
          <a:xfrm>
            <a:off x="174625" y="39688"/>
            <a:ext cx="8885238" cy="7080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914400" fontAlgn="base">
              <a:spcBef>
                <a:spcPct val="0"/>
              </a:spcBef>
              <a:spcAft>
                <a:spcPct val="0"/>
              </a:spcAft>
              <a:defRPr/>
            </a:pPr>
            <a:r>
              <a:rPr lang="it-IT" sz="2000" b="1" dirty="0">
                <a:solidFill>
                  <a:prstClr val="black"/>
                </a:solidFill>
              </a:rPr>
              <a:t>EVOLUCION DE LA DOCTRINA EN LA REGULARIZACIÓN DE LA VENTAJA FISCAL ANTE LA AUSENCIA DE MEV SEGUN EL ORGANO INSPECTOR</a:t>
            </a:r>
            <a:endParaRPr lang="es-ES" sz="2000" dirty="0">
              <a:solidFill>
                <a:prstClr val="black"/>
              </a:solidFill>
            </a:endParaRPr>
          </a:p>
        </p:txBody>
      </p:sp>
      <p:sp>
        <p:nvSpPr>
          <p:cNvPr id="66563" name="1 Marcador de número de diapositiva"/>
          <p:cNvSpPr>
            <a:spLocks noGrp="1"/>
          </p:cNvSpPr>
          <p:nvPr>
            <p:ph type="sldNum" sz="quarter" idx="12"/>
          </p:nvPr>
        </p:nvSpPr>
        <p:spPr bwMode="auto">
          <a:xfrm>
            <a:off x="8770938" y="644842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1920044E-B97D-452E-A26E-9C1050DD4A3B}" type="slidenum">
              <a:rPr lang="en-US" altLang="es-ES" smtClean="0">
                <a:solidFill>
                  <a:srgbClr val="000000"/>
                </a:solidFill>
              </a:rPr>
              <a:pPr/>
              <a:t>30</a:t>
            </a:fld>
            <a:endParaRPr lang="en-US" altLang="es-ES" smtClean="0">
              <a:solidFill>
                <a:srgbClr val="000000"/>
              </a:solidFill>
            </a:endParaRPr>
          </a:p>
        </p:txBody>
      </p:sp>
      <p:sp>
        <p:nvSpPr>
          <p:cNvPr id="11" name="2 CuadroTexto"/>
          <p:cNvSpPr txBox="1"/>
          <p:nvPr/>
        </p:nvSpPr>
        <p:spPr>
          <a:xfrm>
            <a:off x="144463" y="908050"/>
            <a:ext cx="8750300" cy="5648325"/>
          </a:xfrm>
          <a:prstGeom prst="rect">
            <a:avLst/>
          </a:prstGeom>
          <a:solidFill>
            <a:schemeClr val="accent5">
              <a:lumMod val="40000"/>
              <a:lumOff val="60000"/>
            </a:schemeClr>
          </a:solidFill>
        </p:spPr>
        <p:txBody>
          <a:bodyPr>
            <a:spAutoFit/>
          </a:bodyPr>
          <a:lstStyle/>
          <a:p>
            <a:pPr algn="just" defTabSz="914400" eaLnBrk="0" fontAlgn="base" hangingPunct="0">
              <a:spcBef>
                <a:spcPct val="0"/>
              </a:spcBef>
              <a:spcAft>
                <a:spcPct val="0"/>
              </a:spcAft>
              <a:defRPr/>
            </a:pPr>
            <a:r>
              <a:rPr lang="es-ES" sz="1900" dirty="0">
                <a:solidFill>
                  <a:prstClr val="black"/>
                </a:solidFill>
                <a:latin typeface="Arial" pitchFamily="34" charset="0"/>
                <a:cs typeface="Arial" pitchFamily="34" charset="0"/>
              </a:rPr>
              <a:t>Por tanto, en una hipotética regularización de una operación FEAC por parte de la inspección, en el acuerdo de liquidación (Acta incoada), debe identificarse de forma suficiente cuál es el resultado (ventaja) fiscal que, fruto de la operación realizada por la persona física (en el caso de un canje de valores) ha considerado abusivo y cuya detección debe de forma razonada motivar la inexistencia de "motivos económicos válidos" lo que constituye el núcleo de la argumentación para concluir la aplicabilidad de la cláusula antiabuso del artículo 89.2 LIS. </a:t>
            </a:r>
          </a:p>
          <a:p>
            <a:pPr algn="just" defTabSz="914400" eaLnBrk="0" fontAlgn="base" hangingPunct="0">
              <a:spcBef>
                <a:spcPct val="0"/>
              </a:spcBef>
              <a:spcAft>
                <a:spcPct val="0"/>
              </a:spcAft>
              <a:defRPr/>
            </a:pPr>
            <a:endParaRPr lang="es-ES" sz="1900" dirty="0">
              <a:solidFill>
                <a:prstClr val="black"/>
              </a:solidFill>
              <a:latin typeface="Arial" pitchFamily="34" charset="0"/>
              <a:cs typeface="Arial" pitchFamily="34" charset="0"/>
            </a:endParaRPr>
          </a:p>
          <a:p>
            <a:pPr algn="just" defTabSz="914400" eaLnBrk="0" fontAlgn="base" hangingPunct="0">
              <a:spcBef>
                <a:spcPct val="0"/>
              </a:spcBef>
              <a:spcAft>
                <a:spcPct val="0"/>
              </a:spcAft>
              <a:defRPr/>
            </a:pPr>
            <a:r>
              <a:rPr lang="es-ES" sz="1900" dirty="0">
                <a:solidFill>
                  <a:prstClr val="black"/>
                </a:solidFill>
                <a:latin typeface="Arial" pitchFamily="34" charset="0"/>
                <a:cs typeface="Arial" pitchFamily="34" charset="0"/>
              </a:rPr>
              <a:t>En un canje de valores con carácter general y salvo venta de las participaciones recibidas por la sociedad Holding (esta venta dentro del periodo de prescripción de la operación FEAC y en ausencia de MEV va a suponer la regularización en sede de la PF del valor de mercado de la aportación de las participaciones a la misma, pero en el momento de la venta por parte de la sociedad holding), la ventaja fiscal vendrá dada por la falta de tributación en sede de la PF de los dividendos que, después de la aportación no dineraria a la holding,  han repartido las participadas a esta sociedad, cualquiera que sea el periodo temporal en que lo hagan, y con el limite máximo de las reservas acumuladas susceptibles de reparto en el momento de la aportación.</a:t>
            </a:r>
          </a:p>
        </p:txBody>
      </p:sp>
    </p:spTree>
    <p:extLst>
      <p:ext uri="{BB962C8B-B14F-4D97-AF65-F5344CB8AC3E}">
        <p14:creationId xmlns:p14="http://schemas.microsoft.com/office/powerpoint/2010/main" val="423119412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CuadroTexto"/>
          <p:cNvSpPr txBox="1"/>
          <p:nvPr/>
        </p:nvSpPr>
        <p:spPr>
          <a:xfrm>
            <a:off x="174625" y="39688"/>
            <a:ext cx="8885238" cy="7080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914400" fontAlgn="base">
              <a:spcBef>
                <a:spcPct val="0"/>
              </a:spcBef>
              <a:spcAft>
                <a:spcPct val="0"/>
              </a:spcAft>
              <a:defRPr/>
            </a:pPr>
            <a:r>
              <a:rPr lang="it-IT" sz="2000" b="1" dirty="0">
                <a:solidFill>
                  <a:prstClr val="black"/>
                </a:solidFill>
              </a:rPr>
              <a:t>EVOLUCION DE LA DOCTRINA EN LA REGULARIZACIÓN DE LA VENTAJA FISCAL ANTE LA AUSENCIA DE MEV SEGUN EL ORGANO INSPECTOR</a:t>
            </a:r>
            <a:endParaRPr lang="es-ES" sz="2000" dirty="0">
              <a:solidFill>
                <a:prstClr val="black"/>
              </a:solidFill>
            </a:endParaRPr>
          </a:p>
        </p:txBody>
      </p:sp>
      <p:sp>
        <p:nvSpPr>
          <p:cNvPr id="67587" name="1 Marcador de número de diapositiva"/>
          <p:cNvSpPr>
            <a:spLocks noGrp="1"/>
          </p:cNvSpPr>
          <p:nvPr>
            <p:ph type="sldNum" sz="quarter" idx="12"/>
          </p:nvPr>
        </p:nvSpPr>
        <p:spPr bwMode="auto">
          <a:xfrm>
            <a:off x="8770938" y="644842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E748D7AB-34A7-41B5-8F75-8CA4FBBF7A49}" type="slidenum">
              <a:rPr lang="en-US" altLang="es-ES" smtClean="0">
                <a:solidFill>
                  <a:srgbClr val="000000"/>
                </a:solidFill>
              </a:rPr>
              <a:pPr/>
              <a:t>31</a:t>
            </a:fld>
            <a:endParaRPr lang="en-US" altLang="es-ES" smtClean="0">
              <a:solidFill>
                <a:srgbClr val="000000"/>
              </a:solidFill>
            </a:endParaRPr>
          </a:p>
        </p:txBody>
      </p:sp>
      <p:sp>
        <p:nvSpPr>
          <p:cNvPr id="11" name="2 CuadroTexto"/>
          <p:cNvSpPr txBox="1"/>
          <p:nvPr/>
        </p:nvSpPr>
        <p:spPr>
          <a:xfrm>
            <a:off x="174625" y="2565400"/>
            <a:ext cx="8748713" cy="3970338"/>
          </a:xfrm>
          <a:prstGeom prst="rect">
            <a:avLst/>
          </a:prstGeom>
          <a:solidFill>
            <a:schemeClr val="accent5">
              <a:lumMod val="40000"/>
              <a:lumOff val="60000"/>
            </a:schemeClr>
          </a:solidFill>
        </p:spPr>
        <p:txBody>
          <a:bodyPr>
            <a:spAutoFit/>
          </a:bodyPr>
          <a:lstStyle/>
          <a:p>
            <a:pPr algn="just" defTabSz="914400" eaLnBrk="0" fontAlgn="base" hangingPunct="0">
              <a:spcBef>
                <a:spcPct val="0"/>
              </a:spcBef>
              <a:spcAft>
                <a:spcPct val="0"/>
              </a:spcAft>
              <a:defRPr/>
            </a:pPr>
            <a:r>
              <a:rPr lang="es-ES" i="1" dirty="0">
                <a:solidFill>
                  <a:prstClr val="black"/>
                </a:solidFill>
                <a:latin typeface="Arial" pitchFamily="34" charset="0"/>
                <a:cs typeface="Arial" pitchFamily="34" charset="0"/>
              </a:rPr>
              <a:t>“Fijándonos, por otro lado, en el ejercicio en el que ubicar la corrección o el ajuste a realizar, si la única rectificación del posible del abuso se produce en el ejercicio en el que se realizó la operación, en este caso, la aportación no dineraria, podrían quedar sin corregir todos los movimientos a través de los que el reclamante consiguiese, en ejercicios posteriores, la disponibilidad de los beneficios de la operativa que le correspondían en el momento de realizar la operación, es decir, al interponer, entre él y la sociedad operativa, la sociedad holding, por sus distintas vías (por ejemplo, reparto de dividendos de la operativa a la holding, venta de las acciones de la operativa por la holding que no se vea afectada por las limitaciones a la exención del artículo 21.4 LIS, o cualquier otra a través de la que se realice la plusvalía tácita inicialmente diferida). En todo caso, obviamente, se deberán tener en cuenta las circunstancias futuras que puedan haberse superpuesto a las aquí tenidas en cuenta.”</a:t>
            </a:r>
          </a:p>
          <a:p>
            <a:pPr algn="just" defTabSz="914400" eaLnBrk="0" fontAlgn="base" hangingPunct="0">
              <a:spcBef>
                <a:spcPct val="0"/>
              </a:spcBef>
              <a:spcAft>
                <a:spcPct val="0"/>
              </a:spcAft>
              <a:defRPr/>
            </a:pPr>
            <a:endParaRPr lang="es-ES" dirty="0">
              <a:solidFill>
                <a:prstClr val="black"/>
              </a:solidFill>
              <a:latin typeface="Arial" pitchFamily="34" charset="0"/>
              <a:cs typeface="Arial" pitchFamily="34" charset="0"/>
            </a:endParaRPr>
          </a:p>
        </p:txBody>
      </p:sp>
      <p:sp>
        <p:nvSpPr>
          <p:cNvPr id="3" name="2 CuadroTexto"/>
          <p:cNvSpPr txBox="1"/>
          <p:nvPr/>
        </p:nvSpPr>
        <p:spPr>
          <a:xfrm>
            <a:off x="174625" y="966788"/>
            <a:ext cx="8885238" cy="1476375"/>
          </a:xfrm>
          <a:prstGeom prst="rect">
            <a:avLst/>
          </a:prstGeom>
          <a:solidFill>
            <a:schemeClr val="accent2">
              <a:lumMod val="20000"/>
              <a:lumOff val="80000"/>
            </a:schemeClr>
          </a:solidFill>
        </p:spPr>
        <p:txBody>
          <a:bodyPr>
            <a:spAutoFit/>
          </a:bodyPr>
          <a:lstStyle/>
          <a:p>
            <a:pPr algn="just" defTabSz="914400" eaLnBrk="0" fontAlgn="base" hangingPunct="0">
              <a:spcBef>
                <a:spcPct val="0"/>
              </a:spcBef>
              <a:spcAft>
                <a:spcPct val="0"/>
              </a:spcAft>
              <a:defRPr/>
            </a:pPr>
            <a:r>
              <a:rPr lang="es-ES" b="1" kern="0" dirty="0">
                <a:solidFill>
                  <a:prstClr val="black"/>
                </a:solidFill>
                <a:latin typeface="ArialMT"/>
                <a:ea typeface="Aptos" panose="020B0004020202020204" pitchFamily="34" charset="0"/>
                <a:cs typeface="ArialMT"/>
              </a:rPr>
              <a:t>Según el TEAC, </a:t>
            </a:r>
            <a:r>
              <a:rPr lang="es-ES" kern="0" dirty="0">
                <a:solidFill>
                  <a:prstClr val="black"/>
                </a:solidFill>
                <a:latin typeface="ArialMT"/>
                <a:ea typeface="Aptos" panose="020B0004020202020204" pitchFamily="34" charset="0"/>
                <a:cs typeface="ArialMT"/>
              </a:rPr>
              <a:t>Se debe modular, el importe total de las correcciones a realizar, de manera que los ajustes a realizar no sean ni mayores ni menores que </a:t>
            </a:r>
            <a:r>
              <a:rPr lang="es-ES" b="1" kern="0" dirty="0">
                <a:solidFill>
                  <a:prstClr val="black"/>
                </a:solidFill>
                <a:latin typeface="ArialMT"/>
                <a:ea typeface="Aptos" panose="020B0004020202020204" pitchFamily="34" charset="0"/>
                <a:cs typeface="ArialMT"/>
              </a:rPr>
              <a:t>la ventaja abusivamente lograda de modo efectivo que se haya identificado.</a:t>
            </a:r>
          </a:p>
          <a:p>
            <a:pPr algn="just" defTabSz="914400" eaLnBrk="0" fontAlgn="base" hangingPunct="0">
              <a:spcBef>
                <a:spcPct val="0"/>
              </a:spcBef>
              <a:spcAft>
                <a:spcPct val="0"/>
              </a:spcAft>
              <a:defRPr/>
            </a:pPr>
            <a:r>
              <a:rPr lang="es-ES" kern="0" dirty="0">
                <a:solidFill>
                  <a:prstClr val="black"/>
                </a:solidFill>
                <a:latin typeface="ArialMT"/>
                <a:ea typeface="Aptos" panose="020B0004020202020204" pitchFamily="34" charset="0"/>
                <a:cs typeface="ArialMT"/>
              </a:rPr>
              <a:t>Y también, para conseguir ese objetivo cuantitativo, será relevante determinar en qué ejercicio fiscal procede imputar las correcciones o ajustes que se deban realizar.</a:t>
            </a:r>
          </a:p>
        </p:txBody>
      </p:sp>
    </p:spTree>
    <p:extLst>
      <p:ext uri="{BB962C8B-B14F-4D97-AF65-F5344CB8AC3E}">
        <p14:creationId xmlns:p14="http://schemas.microsoft.com/office/powerpoint/2010/main" val="95991988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CuadroTexto"/>
          <p:cNvSpPr txBox="1"/>
          <p:nvPr/>
        </p:nvSpPr>
        <p:spPr>
          <a:xfrm>
            <a:off x="174625" y="39688"/>
            <a:ext cx="8885238" cy="7080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914400" fontAlgn="base">
              <a:spcBef>
                <a:spcPct val="0"/>
              </a:spcBef>
              <a:spcAft>
                <a:spcPct val="0"/>
              </a:spcAft>
              <a:defRPr/>
            </a:pPr>
            <a:r>
              <a:rPr lang="it-IT" sz="2000" b="1" dirty="0">
                <a:solidFill>
                  <a:prstClr val="black"/>
                </a:solidFill>
              </a:rPr>
              <a:t>EVOLUCION DE LA DOCTRINA EN LA REGULARIZACIÓN DE LA VENTAJA FISCAL ANTE LA AUSENCIA DE MEV SEGUN EL ORGANO INSPECTOR</a:t>
            </a:r>
            <a:endParaRPr lang="es-ES" sz="2000" dirty="0">
              <a:solidFill>
                <a:prstClr val="black"/>
              </a:solidFill>
            </a:endParaRPr>
          </a:p>
        </p:txBody>
      </p:sp>
      <p:sp>
        <p:nvSpPr>
          <p:cNvPr id="68611" name="1 Marcador de número de diapositiva"/>
          <p:cNvSpPr>
            <a:spLocks noGrp="1"/>
          </p:cNvSpPr>
          <p:nvPr>
            <p:ph type="sldNum" sz="quarter" idx="12"/>
          </p:nvPr>
        </p:nvSpPr>
        <p:spPr bwMode="auto">
          <a:xfrm>
            <a:off x="8770938" y="644842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5989677-4EB6-4A98-958A-83E57FD2D6D2}" type="slidenum">
              <a:rPr lang="en-US" altLang="es-ES" smtClean="0">
                <a:solidFill>
                  <a:srgbClr val="000000"/>
                </a:solidFill>
              </a:rPr>
              <a:pPr/>
              <a:t>32</a:t>
            </a:fld>
            <a:endParaRPr lang="en-US" altLang="es-ES" smtClean="0">
              <a:solidFill>
                <a:srgbClr val="000000"/>
              </a:solidFill>
            </a:endParaRPr>
          </a:p>
        </p:txBody>
      </p:sp>
      <p:sp>
        <p:nvSpPr>
          <p:cNvPr id="3" name="2 CuadroTexto"/>
          <p:cNvSpPr txBox="1"/>
          <p:nvPr/>
        </p:nvSpPr>
        <p:spPr>
          <a:xfrm>
            <a:off x="174625" y="966788"/>
            <a:ext cx="8885238" cy="5632450"/>
          </a:xfrm>
          <a:prstGeom prst="rect">
            <a:avLst/>
          </a:prstGeom>
          <a:solidFill>
            <a:schemeClr val="accent2">
              <a:lumMod val="20000"/>
              <a:lumOff val="80000"/>
            </a:schemeClr>
          </a:solidFill>
        </p:spPr>
        <p:txBody>
          <a:bodyPr>
            <a:spAutoFit/>
          </a:bodyPr>
          <a:lstStyle/>
          <a:p>
            <a:pPr algn="just" defTabSz="914400" eaLnBrk="0" fontAlgn="base" hangingPunct="0">
              <a:spcBef>
                <a:spcPct val="0"/>
              </a:spcBef>
              <a:spcAft>
                <a:spcPct val="0"/>
              </a:spcAft>
              <a:defRPr/>
            </a:pPr>
            <a:r>
              <a:rPr lang="es-ES" sz="2000" b="1" kern="0" dirty="0">
                <a:solidFill>
                  <a:prstClr val="black"/>
                </a:solidFill>
                <a:latin typeface="ArialMT"/>
                <a:ea typeface="Aptos" panose="020B0004020202020204" pitchFamily="34" charset="0"/>
                <a:cs typeface="ArialMT"/>
              </a:rPr>
              <a:t>La solución que, a juicio de este TEAC, mejor encaja para lograr una adecuada aplicación de la </a:t>
            </a:r>
            <a:r>
              <a:rPr lang="es-ES" sz="2000" b="1" kern="0" dirty="0" err="1">
                <a:solidFill>
                  <a:prstClr val="black"/>
                </a:solidFill>
                <a:latin typeface="ArialMT"/>
                <a:ea typeface="Aptos" panose="020B0004020202020204" pitchFamily="34" charset="0"/>
                <a:cs typeface="ArialMT"/>
              </a:rPr>
              <a:t>claúsula</a:t>
            </a:r>
            <a:r>
              <a:rPr lang="es-ES" sz="2000" b="1" kern="0" dirty="0">
                <a:solidFill>
                  <a:prstClr val="black"/>
                </a:solidFill>
                <a:latin typeface="ArialMT"/>
                <a:ea typeface="Aptos" panose="020B0004020202020204" pitchFamily="34" charset="0"/>
                <a:cs typeface="ArialMT"/>
              </a:rPr>
              <a:t> antiabuso del 89.2 de la LIS en casos como el que nos ocupa pasa, (una vez declarado que la operación realizada tenga como principal objetivo el fraude o la evasión fiscal), por imputar el ajuste a realizar, esto es, la corrección de sus efectos abusivos, a medida que estos se van produciendo, lo que, en este caso (canje de valores por aportación de participaciones sociales por </a:t>
            </a:r>
            <a:r>
              <a:rPr lang="es-ES" sz="2000" b="1" kern="0" dirty="0" err="1">
                <a:solidFill>
                  <a:prstClr val="black"/>
                </a:solidFill>
                <a:latin typeface="ArialMT"/>
                <a:ea typeface="Aptos" panose="020B0004020202020204" pitchFamily="34" charset="0"/>
                <a:cs typeface="ArialMT"/>
              </a:rPr>
              <a:t>PFs</a:t>
            </a:r>
            <a:r>
              <a:rPr lang="es-ES" sz="2000" b="1" kern="0" dirty="0">
                <a:solidFill>
                  <a:prstClr val="black"/>
                </a:solidFill>
                <a:latin typeface="ArialMT"/>
                <a:ea typeface="Aptos" panose="020B0004020202020204" pitchFamily="34" charset="0"/>
                <a:cs typeface="ArialMT"/>
              </a:rPr>
              <a:t>), implica hacerlo en cada uno de los ejercicios en los que el socio aportante obtiene o logra, de forma efectiva, la disponibilidad de los beneficios que estaban acumulados en la sociedad operativa antes de la aportación de sus acciones en la entidad operativa a aquélla.</a:t>
            </a:r>
          </a:p>
          <a:p>
            <a:pPr algn="just" defTabSz="914400" eaLnBrk="0" fontAlgn="base" hangingPunct="0">
              <a:spcBef>
                <a:spcPct val="0"/>
              </a:spcBef>
              <a:spcAft>
                <a:spcPct val="0"/>
              </a:spcAft>
              <a:defRPr/>
            </a:pPr>
            <a:endParaRPr lang="es-ES" sz="2000" b="1" kern="0" dirty="0">
              <a:solidFill>
                <a:prstClr val="black"/>
              </a:solidFill>
              <a:latin typeface="ArialMT"/>
              <a:ea typeface="Aptos" panose="020B0004020202020204" pitchFamily="34" charset="0"/>
              <a:cs typeface="ArialMT"/>
            </a:endParaRPr>
          </a:p>
          <a:p>
            <a:pPr algn="just" defTabSz="914400" eaLnBrk="0" fontAlgn="base" hangingPunct="0">
              <a:spcBef>
                <a:spcPct val="0"/>
              </a:spcBef>
              <a:spcAft>
                <a:spcPct val="0"/>
              </a:spcAft>
              <a:defRPr/>
            </a:pPr>
            <a:r>
              <a:rPr lang="es-ES" sz="2000" b="1" kern="0" dirty="0">
                <a:solidFill>
                  <a:prstClr val="black"/>
                </a:solidFill>
                <a:latin typeface="ArialMT"/>
                <a:ea typeface="Aptos" panose="020B0004020202020204" pitchFamily="34" charset="0"/>
                <a:cs typeface="ArialMT"/>
              </a:rPr>
              <a:t>A continuación, vamos a plantear unos casos prácticos al objeto de determinar la renta así como el periodo al que debiera imputarse la misma, si en una operación de canje de valores/aportación no dineraria la AEAT entiende que no hay MEV y por tanto elimina la ventaja fiscal abusiva </a:t>
            </a:r>
            <a:r>
              <a:rPr lang="es-ES" sz="2000" b="1" kern="0" dirty="0" smtClean="0">
                <a:solidFill>
                  <a:prstClr val="black"/>
                </a:solidFill>
                <a:latin typeface="ArialMT"/>
                <a:ea typeface="Aptos" panose="020B0004020202020204" pitchFamily="34" charset="0"/>
                <a:cs typeface="ArialMT"/>
              </a:rPr>
              <a:t>obtenida.</a:t>
            </a:r>
            <a:endParaRPr lang="es-ES" sz="2000" b="1" kern="0" dirty="0">
              <a:solidFill>
                <a:prstClr val="black"/>
              </a:solidFill>
              <a:latin typeface="ArialMT"/>
              <a:ea typeface="Aptos" panose="020B0004020202020204" pitchFamily="34" charset="0"/>
              <a:cs typeface="ArialMT"/>
            </a:endParaRPr>
          </a:p>
          <a:p>
            <a:pPr algn="just" defTabSz="914400" eaLnBrk="0" fontAlgn="base" hangingPunct="0">
              <a:spcBef>
                <a:spcPct val="0"/>
              </a:spcBef>
              <a:spcAft>
                <a:spcPct val="0"/>
              </a:spcAft>
              <a:defRPr/>
            </a:pPr>
            <a:endParaRPr lang="es-ES" sz="2000" b="1" kern="0" dirty="0">
              <a:solidFill>
                <a:prstClr val="black"/>
              </a:solidFill>
              <a:latin typeface="ArialMT"/>
              <a:ea typeface="Aptos" panose="020B0004020202020204" pitchFamily="34" charset="0"/>
              <a:cs typeface="ArialMT"/>
            </a:endParaRPr>
          </a:p>
        </p:txBody>
      </p:sp>
    </p:spTree>
    <p:extLst>
      <p:ext uri="{BB962C8B-B14F-4D97-AF65-F5344CB8AC3E}">
        <p14:creationId xmlns:p14="http://schemas.microsoft.com/office/powerpoint/2010/main" val="305955387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CuadroTexto"/>
          <p:cNvSpPr txBox="1"/>
          <p:nvPr/>
        </p:nvSpPr>
        <p:spPr>
          <a:xfrm>
            <a:off x="174625" y="39688"/>
            <a:ext cx="8885238" cy="7080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914400" fontAlgn="base">
              <a:spcBef>
                <a:spcPct val="0"/>
              </a:spcBef>
              <a:spcAft>
                <a:spcPct val="0"/>
              </a:spcAft>
              <a:defRPr/>
            </a:pPr>
            <a:r>
              <a:rPr lang="it-IT" sz="2000" b="1" dirty="0">
                <a:solidFill>
                  <a:prstClr val="black"/>
                </a:solidFill>
                <a:sym typeface="Helvetica Light"/>
              </a:rPr>
              <a:t>EVOLUCION DE LA DOCTRINA EN LA REGULARIZACIÓN DE LA VENTAJA FISCAL ANTE LA AUSENCIA DE MEV SEGUN EL ORGANO INSPECTOR. CASO PRACTICO</a:t>
            </a:r>
            <a:endParaRPr lang="es-ES" sz="2000" dirty="0">
              <a:solidFill>
                <a:prstClr val="black"/>
              </a:solidFill>
              <a:sym typeface="Helvetica Light"/>
            </a:endParaRPr>
          </a:p>
        </p:txBody>
      </p:sp>
      <p:sp>
        <p:nvSpPr>
          <p:cNvPr id="47107" name="1 Marcador de número de diapositiva"/>
          <p:cNvSpPr>
            <a:spLocks noGrp="1"/>
          </p:cNvSpPr>
          <p:nvPr>
            <p:ph type="sldNum" sz="quarter" idx="12"/>
          </p:nvPr>
        </p:nvSpPr>
        <p:spPr bwMode="auto">
          <a:xfrm>
            <a:off x="8770938" y="644842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45A7C8B8-D918-46EE-B566-E2B3A8DED464}" type="slidenum">
              <a:rPr lang="en-US" altLang="es-ES">
                <a:solidFill>
                  <a:srgbClr val="000000"/>
                </a:solidFill>
              </a:rPr>
              <a:pPr/>
              <a:t>33</a:t>
            </a:fld>
            <a:endParaRPr lang="en-US" altLang="es-ES">
              <a:solidFill>
                <a:srgbClr val="000000"/>
              </a:solidFill>
            </a:endParaRPr>
          </a:p>
        </p:txBody>
      </p:sp>
      <p:sp>
        <p:nvSpPr>
          <p:cNvPr id="3" name="2 CuadroTexto"/>
          <p:cNvSpPr txBox="1"/>
          <p:nvPr/>
        </p:nvSpPr>
        <p:spPr>
          <a:xfrm>
            <a:off x="174625" y="966788"/>
            <a:ext cx="8885238" cy="6248400"/>
          </a:xfrm>
          <a:prstGeom prst="rect">
            <a:avLst/>
          </a:prstGeom>
          <a:solidFill>
            <a:schemeClr val="accent2">
              <a:lumMod val="20000"/>
              <a:lumOff val="80000"/>
            </a:schemeClr>
          </a:solidFill>
        </p:spPr>
        <p:txBody>
          <a:bodyPr>
            <a:spAutoFit/>
          </a:bodyPr>
          <a:lstStyle/>
          <a:p>
            <a:pPr algn="just" defTabSz="914400" eaLnBrk="0" fontAlgn="base" hangingPunct="0">
              <a:spcBef>
                <a:spcPct val="0"/>
              </a:spcBef>
              <a:spcAft>
                <a:spcPct val="0"/>
              </a:spcAft>
              <a:defRPr/>
            </a:pPr>
            <a:r>
              <a:rPr lang="es-ES" sz="1900" b="1" kern="0" dirty="0">
                <a:solidFill>
                  <a:prstClr val="black"/>
                </a:solidFill>
                <a:latin typeface="ArialMT"/>
                <a:ea typeface="Aptos" panose="020B0004020202020204" pitchFamily="34" charset="0"/>
                <a:cs typeface="ArialMT"/>
                <a:sym typeface="Helvetica Light"/>
              </a:rPr>
              <a:t>ENUNCIADO: </a:t>
            </a:r>
            <a:r>
              <a:rPr lang="es-ES" sz="1900" kern="0" dirty="0">
                <a:solidFill>
                  <a:prstClr val="black"/>
                </a:solidFill>
                <a:latin typeface="ArialMT"/>
                <a:ea typeface="Aptos" panose="020B0004020202020204" pitchFamily="34" charset="0"/>
                <a:cs typeface="ArialMT"/>
                <a:sym typeface="Helvetica Light"/>
              </a:rPr>
              <a:t>En Marzo de 2021 Paco y </a:t>
            </a:r>
            <a:r>
              <a:rPr lang="es-ES" sz="1900" kern="0" dirty="0" err="1">
                <a:solidFill>
                  <a:prstClr val="black"/>
                </a:solidFill>
                <a:latin typeface="ArialMT"/>
                <a:ea typeface="Aptos" panose="020B0004020202020204" pitchFamily="34" charset="0"/>
                <a:cs typeface="ArialMT"/>
                <a:sym typeface="Helvetica Light"/>
              </a:rPr>
              <a:t>Maria</a:t>
            </a:r>
            <a:r>
              <a:rPr lang="es-ES" sz="1900" kern="0" dirty="0">
                <a:solidFill>
                  <a:prstClr val="black"/>
                </a:solidFill>
                <a:latin typeface="ArialMT"/>
                <a:ea typeface="Aptos" panose="020B0004020202020204" pitchFamily="34" charset="0"/>
                <a:cs typeface="ArialMT"/>
                <a:sym typeface="Helvetica Light"/>
              </a:rPr>
              <a:t> cónyuges y socios al 50% de la sociedad PAMA SL,  y de la sociedad CORI SL , realizan un canje de valores (aportación no dineraria de dichas participaciones) a la sociedad NOVA SL. El valor de la aportación que coincide con el valor en libros de la empresa según balance cerrado a 31/12/2020, supone un patrimonio neto de 1M de € para cada sociedad (3.000€ de C. social, 600€ de RL Legal, y 996.400€ R. Voluntarias), por lo que reciben participaciones en NOVA SL por 2M de €. Ambas sociedades se constituyeron hace más de 25 años y las participaciones fueron suscritas en aquel momento por un valor de 3.000€ , que era el capital de cada sociedad. La operación se acogió al régimen FEAC por entender los socios  que constituían </a:t>
            </a:r>
            <a:r>
              <a:rPr lang="es-ES" sz="1900" kern="0" dirty="0" err="1">
                <a:solidFill>
                  <a:prstClr val="black"/>
                </a:solidFill>
                <a:latin typeface="ArialMT"/>
                <a:ea typeface="Aptos" panose="020B0004020202020204" pitchFamily="34" charset="0"/>
                <a:cs typeface="ArialMT"/>
                <a:sym typeface="Helvetica Light"/>
              </a:rPr>
              <a:t>MEVs</a:t>
            </a:r>
            <a:r>
              <a:rPr lang="es-ES" sz="1900" kern="0" dirty="0">
                <a:solidFill>
                  <a:prstClr val="black"/>
                </a:solidFill>
                <a:latin typeface="ArialMT"/>
                <a:ea typeface="Aptos" panose="020B0004020202020204" pitchFamily="34" charset="0"/>
                <a:cs typeface="ArialMT"/>
                <a:sym typeface="Helvetica Light"/>
              </a:rPr>
              <a:t> la reorganización de sus participaciones en la holding de cara a la sucesión familiar de sus dos hijos que pretender continuar con los negocios familiares, por lo que quedó diferida una GP obtenida de cada empresa de 1.000.000 – 3.000 = 997.000€ atribuible al 50% a cada uno de los cónyuges.</a:t>
            </a:r>
          </a:p>
          <a:p>
            <a:pPr algn="just" defTabSz="914400" eaLnBrk="0" fontAlgn="base" hangingPunct="0">
              <a:spcBef>
                <a:spcPct val="0"/>
              </a:spcBef>
              <a:spcAft>
                <a:spcPct val="0"/>
              </a:spcAft>
              <a:defRPr/>
            </a:pPr>
            <a:endParaRPr lang="es-ES" sz="190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sz="1900" kern="0" dirty="0">
                <a:solidFill>
                  <a:prstClr val="black"/>
                </a:solidFill>
                <a:latin typeface="ArialMT"/>
                <a:ea typeface="Aptos" panose="020B0004020202020204" pitchFamily="34" charset="0"/>
                <a:cs typeface="ArialMT"/>
                <a:sym typeface="Helvetica Light"/>
              </a:rPr>
              <a:t>Después de dicho canje, (escritura de aportación de participaciones para la creación de la holding), no se aprecia que en los 4 años siguientes, se haya realizado en el grupo reorganización alguna de los negocios y actividades realizadas, estructura de producción, etc….y el órgano de administración en NOVA SL es el mismo que había en las entidades PAMA SL Y CORI SL. </a:t>
            </a:r>
          </a:p>
          <a:p>
            <a:pPr algn="just" defTabSz="914400" eaLnBrk="0" fontAlgn="base" hangingPunct="0">
              <a:spcBef>
                <a:spcPct val="0"/>
              </a:spcBef>
              <a:spcAft>
                <a:spcPct val="0"/>
              </a:spcAft>
              <a:defRPr/>
            </a:pPr>
            <a:endParaRPr lang="es-ES" sz="2000" kern="0" dirty="0">
              <a:solidFill>
                <a:prstClr val="black"/>
              </a:solidFill>
              <a:latin typeface="ArialMT"/>
              <a:ea typeface="Aptos" panose="020B0004020202020204" pitchFamily="34" charset="0"/>
              <a:cs typeface="ArialMT"/>
              <a:sym typeface="Helvetica Light"/>
            </a:endParaRPr>
          </a:p>
        </p:txBody>
      </p:sp>
      <p:sp>
        <p:nvSpPr>
          <p:cNvPr id="5" name="1 Marcador de número de diapositiva"/>
          <p:cNvSpPr txBox="1">
            <a:spLocks/>
          </p:cNvSpPr>
          <p:nvPr/>
        </p:nvSpPr>
        <p:spPr bwMode="auto">
          <a:xfrm>
            <a:off x="8753476" y="6455281"/>
            <a:ext cx="39052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defTabSz="430322" eaLnBrk="1" hangingPunct="1">
              <a:defRPr sz="1200">
                <a:solidFill>
                  <a:schemeClr val="tx1"/>
                </a:solidFill>
                <a:latin typeface="Arial" pitchFamily="34" charset="0"/>
                <a:ea typeface="Helvetica Light"/>
                <a:cs typeface="Arial" pitchFamily="34" charset="0"/>
                <a:sym typeface="Helvetica Light"/>
              </a:defRPr>
            </a:lvl1pPr>
            <a:lvl2pPr marL="742950" indent="-285750" algn="ctr" defTabSz="430322">
              <a:defRPr sz="2700">
                <a:solidFill>
                  <a:schemeClr val="tx1"/>
                </a:solidFill>
                <a:latin typeface="Arial" pitchFamily="34" charset="0"/>
                <a:ea typeface="Helvetica Light"/>
                <a:cs typeface="Arial" pitchFamily="34" charset="0"/>
                <a:sym typeface="Helvetica Light"/>
              </a:defRPr>
            </a:lvl2pPr>
            <a:lvl3pPr marL="1143000" indent="-228600" algn="ctr" defTabSz="430322">
              <a:defRPr sz="2700">
                <a:solidFill>
                  <a:schemeClr val="tx1"/>
                </a:solidFill>
                <a:latin typeface="Arial" pitchFamily="34" charset="0"/>
                <a:ea typeface="Helvetica Light"/>
                <a:cs typeface="Arial" pitchFamily="34" charset="0"/>
                <a:sym typeface="Helvetica Light"/>
              </a:defRPr>
            </a:lvl3pPr>
            <a:lvl4pPr marL="1600200" indent="-228600" algn="ctr" defTabSz="430322">
              <a:defRPr sz="2700">
                <a:solidFill>
                  <a:schemeClr val="tx1"/>
                </a:solidFill>
                <a:latin typeface="Arial" pitchFamily="34" charset="0"/>
                <a:ea typeface="Helvetica Light"/>
                <a:cs typeface="Arial" pitchFamily="34" charset="0"/>
                <a:sym typeface="Helvetica Light"/>
              </a:defRPr>
            </a:lvl4pPr>
            <a:lvl5pPr marL="2057400" indent="-228600" algn="ctr" defTabSz="430322">
              <a:defRPr sz="2700">
                <a:solidFill>
                  <a:schemeClr val="tx1"/>
                </a:solidFill>
                <a:latin typeface="Arial" pitchFamily="34" charset="0"/>
                <a:ea typeface="Helvetica Light"/>
                <a:cs typeface="Arial" pitchFamily="34" charset="0"/>
                <a:sym typeface="Helvetica Light"/>
              </a:defRPr>
            </a:lvl5pPr>
            <a:lvl6pPr marL="25146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6pPr>
            <a:lvl7pPr marL="29718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7pPr>
            <a:lvl8pPr marL="34290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8pPr>
            <a:lvl9pPr marL="38862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9pPr>
          </a:lstStyle>
          <a:p>
            <a:pPr>
              <a:defRPr/>
            </a:pPr>
            <a:fld id="{5F512769-F097-4BE1-865B-D93749F7E0B7}" type="slidenum">
              <a:rPr lang="en-US" altLang="es-ES" kern="0" smtClean="0">
                <a:solidFill>
                  <a:srgbClr val="000000"/>
                </a:solidFill>
              </a:rPr>
              <a:pPr>
                <a:defRPr/>
              </a:pPr>
              <a:t>33</a:t>
            </a:fld>
            <a:endParaRPr lang="en-US" altLang="es-ES" kern="0" dirty="0">
              <a:solidFill>
                <a:srgbClr val="000000"/>
              </a:solidFill>
            </a:endParaRPr>
          </a:p>
        </p:txBody>
      </p:sp>
    </p:spTree>
    <p:extLst>
      <p:ext uri="{BB962C8B-B14F-4D97-AF65-F5344CB8AC3E}">
        <p14:creationId xmlns:p14="http://schemas.microsoft.com/office/powerpoint/2010/main" val="308264869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CuadroTexto"/>
          <p:cNvSpPr txBox="1"/>
          <p:nvPr/>
        </p:nvSpPr>
        <p:spPr>
          <a:xfrm>
            <a:off x="174625" y="39688"/>
            <a:ext cx="8885238" cy="7080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914400" fontAlgn="base">
              <a:spcBef>
                <a:spcPct val="0"/>
              </a:spcBef>
              <a:spcAft>
                <a:spcPct val="0"/>
              </a:spcAft>
              <a:defRPr/>
            </a:pPr>
            <a:r>
              <a:rPr lang="it-IT" sz="2000" b="1" dirty="0">
                <a:solidFill>
                  <a:prstClr val="black"/>
                </a:solidFill>
                <a:sym typeface="Helvetica Light"/>
              </a:rPr>
              <a:t>EVOLUCION DE LA DOCTRINA EN LA REGULARIZACIÓN DE LA VENTAJA FISCAL ANTE LA AUSENCIA DE MEV SEGUN EL ORGANO INSPECTOR. CASO PRACTICO</a:t>
            </a:r>
            <a:endParaRPr lang="es-ES" sz="2000" dirty="0">
              <a:solidFill>
                <a:prstClr val="black"/>
              </a:solidFill>
              <a:sym typeface="Helvetica Light"/>
            </a:endParaRPr>
          </a:p>
        </p:txBody>
      </p:sp>
      <p:sp>
        <p:nvSpPr>
          <p:cNvPr id="48131" name="1 Marcador de número de diapositiva"/>
          <p:cNvSpPr>
            <a:spLocks noGrp="1"/>
          </p:cNvSpPr>
          <p:nvPr>
            <p:ph type="sldNum" sz="quarter" idx="12"/>
          </p:nvPr>
        </p:nvSpPr>
        <p:spPr bwMode="auto">
          <a:xfrm>
            <a:off x="8770938" y="644842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02C6F128-B135-43DD-8591-9F387E49267E}" type="slidenum">
              <a:rPr lang="en-US" altLang="es-ES">
                <a:solidFill>
                  <a:srgbClr val="000000"/>
                </a:solidFill>
              </a:rPr>
              <a:pPr/>
              <a:t>34</a:t>
            </a:fld>
            <a:endParaRPr lang="en-US" altLang="es-ES">
              <a:solidFill>
                <a:srgbClr val="000000"/>
              </a:solidFill>
            </a:endParaRPr>
          </a:p>
        </p:txBody>
      </p:sp>
      <p:sp>
        <p:nvSpPr>
          <p:cNvPr id="3" name="2 CuadroTexto"/>
          <p:cNvSpPr txBox="1"/>
          <p:nvPr/>
        </p:nvSpPr>
        <p:spPr>
          <a:xfrm>
            <a:off x="128588" y="800100"/>
            <a:ext cx="8886825" cy="5940425"/>
          </a:xfrm>
          <a:prstGeom prst="rect">
            <a:avLst/>
          </a:prstGeom>
          <a:solidFill>
            <a:schemeClr val="accent2">
              <a:lumMod val="20000"/>
              <a:lumOff val="80000"/>
            </a:schemeClr>
          </a:solidFill>
        </p:spPr>
        <p:txBody>
          <a:bodyPr>
            <a:spAutoFit/>
          </a:bodyPr>
          <a:lstStyle/>
          <a:p>
            <a:pPr algn="just" defTabSz="914400" eaLnBrk="0" fontAlgn="base" hangingPunct="0">
              <a:spcBef>
                <a:spcPct val="0"/>
              </a:spcBef>
              <a:spcAft>
                <a:spcPct val="0"/>
              </a:spcAft>
              <a:defRPr/>
            </a:pPr>
            <a:r>
              <a:rPr lang="es-ES" sz="1900" kern="0" dirty="0">
                <a:solidFill>
                  <a:prstClr val="black"/>
                </a:solidFill>
                <a:latin typeface="ArialMT"/>
                <a:ea typeface="Aptos" panose="020B0004020202020204" pitchFamily="34" charset="0"/>
                <a:cs typeface="ArialMT"/>
                <a:sym typeface="Helvetica Light"/>
              </a:rPr>
              <a:t>En Noviembre de 2024, ambos cónyuges, así como la sociedad NOVA SL reciben una CIA de comprobación e investigación de alcance parcial limitado a la comprobación de la operación FEAC realizada con fecha  Marzo 2021.</a:t>
            </a:r>
          </a:p>
          <a:p>
            <a:pPr algn="just" defTabSz="914400" eaLnBrk="0" fontAlgn="base" hangingPunct="0">
              <a:spcBef>
                <a:spcPct val="0"/>
              </a:spcBef>
              <a:spcAft>
                <a:spcPct val="0"/>
              </a:spcAft>
              <a:defRPr/>
            </a:pPr>
            <a:endParaRPr lang="es-ES" sz="190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sz="1900" kern="0" dirty="0">
                <a:solidFill>
                  <a:prstClr val="black"/>
                </a:solidFill>
                <a:latin typeface="ArialMT"/>
                <a:ea typeface="Aptos" panose="020B0004020202020204" pitchFamily="34" charset="0"/>
                <a:cs typeface="ArialMT"/>
                <a:sym typeface="Helvetica Light"/>
              </a:rPr>
              <a:t>En la instrucción del procedimiento la cual finaliza a finales de 2025, la inspección llega a la conclusión de que no hay MEV por lo que en aplicación de la cláusula antiabuso por entender que el único motivo de la operación FEAC, ha sido el fraude/evasión fiscal, procede a regularizar la situación tributaria de ambos cónyuges. Las actas se firman en disconformidad en Septiembre de 2025 y el acuerdo de liquidación del inspector jefe es notificado en Diciembre de 2025.</a:t>
            </a:r>
          </a:p>
          <a:p>
            <a:pPr algn="just" defTabSz="914400" eaLnBrk="0" fontAlgn="base" hangingPunct="0">
              <a:spcBef>
                <a:spcPct val="0"/>
              </a:spcBef>
              <a:spcAft>
                <a:spcPct val="0"/>
              </a:spcAft>
              <a:defRPr/>
            </a:pPr>
            <a:endParaRPr lang="es-ES" sz="190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sz="1900" b="1" kern="0" dirty="0">
                <a:solidFill>
                  <a:prstClr val="black"/>
                </a:solidFill>
                <a:latin typeface="ArialMT"/>
                <a:ea typeface="Aptos" panose="020B0004020202020204" pitchFamily="34" charset="0"/>
                <a:cs typeface="ArialMT"/>
                <a:sym typeface="Helvetica Light"/>
              </a:rPr>
              <a:t>Se pide el análisis de las rentas y periodos en que deben imputarse las mismas, bajo los 6 escenarios siguientes: </a:t>
            </a:r>
          </a:p>
          <a:p>
            <a:pPr algn="just" defTabSz="914400" eaLnBrk="0" fontAlgn="base" hangingPunct="0">
              <a:spcBef>
                <a:spcPct val="0"/>
              </a:spcBef>
              <a:spcAft>
                <a:spcPct val="0"/>
              </a:spcAft>
              <a:defRPr/>
            </a:pPr>
            <a:endParaRPr lang="es-ES" sz="1900" b="1"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sz="1900" b="1" kern="0" dirty="0">
                <a:solidFill>
                  <a:prstClr val="black"/>
                </a:solidFill>
                <a:latin typeface="ArialMT"/>
                <a:ea typeface="Aptos" panose="020B0004020202020204" pitchFamily="34" charset="0"/>
                <a:cs typeface="ArialMT"/>
                <a:sym typeface="Helvetica Light"/>
              </a:rPr>
              <a:t>1.- Ninguna de las dos sociedades ha repartido dividendos a su matriz, y se estima que nunca lo va a hacer.</a:t>
            </a:r>
          </a:p>
          <a:p>
            <a:pPr algn="just" defTabSz="914400" eaLnBrk="0" fontAlgn="base" hangingPunct="0">
              <a:spcBef>
                <a:spcPct val="0"/>
              </a:spcBef>
              <a:spcAft>
                <a:spcPct val="0"/>
              </a:spcAft>
              <a:defRPr/>
            </a:pPr>
            <a:endParaRPr lang="es-ES" sz="1900" b="1"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sz="1900" b="1" kern="0" dirty="0">
                <a:solidFill>
                  <a:prstClr val="black"/>
                </a:solidFill>
                <a:latin typeface="ArialMT"/>
                <a:ea typeface="Aptos" panose="020B0004020202020204" pitchFamily="34" charset="0"/>
                <a:cs typeface="ArialMT"/>
                <a:sym typeface="Helvetica Light"/>
              </a:rPr>
              <a:t>2.-</a:t>
            </a:r>
          </a:p>
          <a:p>
            <a:pPr algn="just" defTabSz="914400" eaLnBrk="0" fontAlgn="base" hangingPunct="0">
              <a:spcBef>
                <a:spcPct val="0"/>
              </a:spcBef>
              <a:spcAft>
                <a:spcPct val="0"/>
              </a:spcAft>
              <a:defRPr/>
            </a:pPr>
            <a:r>
              <a:rPr lang="es-ES" sz="1900" b="1" kern="0" dirty="0">
                <a:solidFill>
                  <a:prstClr val="black"/>
                </a:solidFill>
                <a:latin typeface="ArialMT"/>
                <a:ea typeface="Aptos" panose="020B0004020202020204" pitchFamily="34" charset="0"/>
                <a:cs typeface="ArialMT"/>
                <a:sym typeface="Helvetica Light"/>
              </a:rPr>
              <a:t>3.-</a:t>
            </a:r>
          </a:p>
          <a:p>
            <a:pPr algn="just" defTabSz="914400" eaLnBrk="0" fontAlgn="base" hangingPunct="0">
              <a:spcBef>
                <a:spcPct val="0"/>
              </a:spcBef>
              <a:spcAft>
                <a:spcPct val="0"/>
              </a:spcAft>
              <a:defRPr/>
            </a:pPr>
            <a:r>
              <a:rPr lang="es-ES" sz="1900" b="1" kern="0" dirty="0">
                <a:solidFill>
                  <a:prstClr val="black"/>
                </a:solidFill>
                <a:latin typeface="ArialMT"/>
                <a:ea typeface="Aptos" panose="020B0004020202020204" pitchFamily="34" charset="0"/>
                <a:cs typeface="ArialMT"/>
                <a:sym typeface="Helvetica Light"/>
              </a:rPr>
              <a:t>4,5,6.- </a:t>
            </a:r>
          </a:p>
        </p:txBody>
      </p:sp>
      <p:sp>
        <p:nvSpPr>
          <p:cNvPr id="5" name="1 Marcador de número de diapositiva"/>
          <p:cNvSpPr txBox="1">
            <a:spLocks/>
          </p:cNvSpPr>
          <p:nvPr/>
        </p:nvSpPr>
        <p:spPr bwMode="auto">
          <a:xfrm>
            <a:off x="8753476" y="6455281"/>
            <a:ext cx="39052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defTabSz="430322" eaLnBrk="1" hangingPunct="1">
              <a:defRPr sz="1200">
                <a:solidFill>
                  <a:schemeClr val="tx1"/>
                </a:solidFill>
                <a:latin typeface="Arial" pitchFamily="34" charset="0"/>
                <a:ea typeface="Helvetica Light"/>
                <a:cs typeface="Arial" pitchFamily="34" charset="0"/>
                <a:sym typeface="Helvetica Light"/>
              </a:defRPr>
            </a:lvl1pPr>
            <a:lvl2pPr marL="742950" indent="-285750" algn="ctr" defTabSz="430322">
              <a:defRPr sz="2700">
                <a:solidFill>
                  <a:schemeClr val="tx1"/>
                </a:solidFill>
                <a:latin typeface="Arial" pitchFamily="34" charset="0"/>
                <a:ea typeface="Helvetica Light"/>
                <a:cs typeface="Arial" pitchFamily="34" charset="0"/>
                <a:sym typeface="Helvetica Light"/>
              </a:defRPr>
            </a:lvl2pPr>
            <a:lvl3pPr marL="1143000" indent="-228600" algn="ctr" defTabSz="430322">
              <a:defRPr sz="2700">
                <a:solidFill>
                  <a:schemeClr val="tx1"/>
                </a:solidFill>
                <a:latin typeface="Arial" pitchFamily="34" charset="0"/>
                <a:ea typeface="Helvetica Light"/>
                <a:cs typeface="Arial" pitchFamily="34" charset="0"/>
                <a:sym typeface="Helvetica Light"/>
              </a:defRPr>
            </a:lvl3pPr>
            <a:lvl4pPr marL="1600200" indent="-228600" algn="ctr" defTabSz="430322">
              <a:defRPr sz="2700">
                <a:solidFill>
                  <a:schemeClr val="tx1"/>
                </a:solidFill>
                <a:latin typeface="Arial" pitchFamily="34" charset="0"/>
                <a:ea typeface="Helvetica Light"/>
                <a:cs typeface="Arial" pitchFamily="34" charset="0"/>
                <a:sym typeface="Helvetica Light"/>
              </a:defRPr>
            </a:lvl4pPr>
            <a:lvl5pPr marL="2057400" indent="-228600" algn="ctr" defTabSz="430322">
              <a:defRPr sz="2700">
                <a:solidFill>
                  <a:schemeClr val="tx1"/>
                </a:solidFill>
                <a:latin typeface="Arial" pitchFamily="34" charset="0"/>
                <a:ea typeface="Helvetica Light"/>
                <a:cs typeface="Arial" pitchFamily="34" charset="0"/>
                <a:sym typeface="Helvetica Light"/>
              </a:defRPr>
            </a:lvl5pPr>
            <a:lvl6pPr marL="25146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6pPr>
            <a:lvl7pPr marL="29718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7pPr>
            <a:lvl8pPr marL="34290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8pPr>
            <a:lvl9pPr marL="38862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9pPr>
          </a:lstStyle>
          <a:p>
            <a:pPr>
              <a:defRPr/>
            </a:pPr>
            <a:fld id="{5F512769-F097-4BE1-865B-D93749F7E0B7}" type="slidenum">
              <a:rPr lang="en-US" altLang="es-ES" kern="0" smtClean="0">
                <a:solidFill>
                  <a:srgbClr val="000000"/>
                </a:solidFill>
              </a:rPr>
              <a:pPr>
                <a:defRPr/>
              </a:pPr>
              <a:t>34</a:t>
            </a:fld>
            <a:endParaRPr lang="en-US" altLang="es-ES" kern="0" dirty="0">
              <a:solidFill>
                <a:srgbClr val="000000"/>
              </a:solidFill>
            </a:endParaRPr>
          </a:p>
        </p:txBody>
      </p:sp>
    </p:spTree>
    <p:extLst>
      <p:ext uri="{BB962C8B-B14F-4D97-AF65-F5344CB8AC3E}">
        <p14:creationId xmlns:p14="http://schemas.microsoft.com/office/powerpoint/2010/main" val="399543542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CuadroTexto"/>
          <p:cNvSpPr txBox="1"/>
          <p:nvPr/>
        </p:nvSpPr>
        <p:spPr>
          <a:xfrm>
            <a:off x="174625" y="39688"/>
            <a:ext cx="8885238" cy="7080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914400" fontAlgn="base">
              <a:spcBef>
                <a:spcPct val="0"/>
              </a:spcBef>
              <a:spcAft>
                <a:spcPct val="0"/>
              </a:spcAft>
              <a:defRPr/>
            </a:pPr>
            <a:r>
              <a:rPr lang="it-IT" sz="2000" b="1" dirty="0">
                <a:solidFill>
                  <a:prstClr val="black"/>
                </a:solidFill>
                <a:sym typeface="Helvetica Light"/>
              </a:rPr>
              <a:t>EVOLUCION DE LA DOCTRINA EN LA REGULARIZACIÓN DE LA VENTAJA FISCAL ANTE LA AUSENCIA DE MEV SEGUN EL ORGANO INSPECTOR. CASO PRACTICO</a:t>
            </a:r>
            <a:endParaRPr lang="es-ES" sz="2000" dirty="0">
              <a:solidFill>
                <a:prstClr val="black"/>
              </a:solidFill>
              <a:sym typeface="Helvetica Light"/>
            </a:endParaRPr>
          </a:p>
        </p:txBody>
      </p:sp>
      <p:sp>
        <p:nvSpPr>
          <p:cNvPr id="49155" name="1 Marcador de número de diapositiva"/>
          <p:cNvSpPr>
            <a:spLocks noGrp="1"/>
          </p:cNvSpPr>
          <p:nvPr>
            <p:ph type="sldNum" sz="quarter" idx="12"/>
          </p:nvPr>
        </p:nvSpPr>
        <p:spPr bwMode="auto">
          <a:xfrm>
            <a:off x="8770938" y="644842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EDD12CF2-302D-4523-BAA4-4E5196758999}" type="slidenum">
              <a:rPr lang="en-US" altLang="es-ES">
                <a:solidFill>
                  <a:srgbClr val="000000"/>
                </a:solidFill>
              </a:rPr>
              <a:pPr/>
              <a:t>35</a:t>
            </a:fld>
            <a:endParaRPr lang="en-US" altLang="es-ES">
              <a:solidFill>
                <a:srgbClr val="000000"/>
              </a:solidFill>
            </a:endParaRPr>
          </a:p>
        </p:txBody>
      </p:sp>
      <p:sp>
        <p:nvSpPr>
          <p:cNvPr id="3" name="2 CuadroTexto"/>
          <p:cNvSpPr txBox="1"/>
          <p:nvPr/>
        </p:nvSpPr>
        <p:spPr>
          <a:xfrm>
            <a:off x="128588" y="800100"/>
            <a:ext cx="8886825" cy="5940088"/>
          </a:xfrm>
          <a:prstGeom prst="rect">
            <a:avLst/>
          </a:prstGeom>
          <a:solidFill>
            <a:schemeClr val="accent2">
              <a:lumMod val="20000"/>
              <a:lumOff val="80000"/>
            </a:schemeClr>
          </a:solidFill>
        </p:spPr>
        <p:txBody>
          <a:bodyPr>
            <a:spAutoFit/>
          </a:bodyPr>
          <a:lstStyle/>
          <a:p>
            <a:pPr algn="just" defTabSz="914400" eaLnBrk="0" fontAlgn="base" hangingPunct="0">
              <a:spcBef>
                <a:spcPct val="0"/>
              </a:spcBef>
              <a:spcAft>
                <a:spcPct val="0"/>
              </a:spcAft>
              <a:defRPr/>
            </a:pPr>
            <a:endParaRPr lang="es-ES" sz="190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sz="1900" b="1" kern="0" dirty="0">
                <a:solidFill>
                  <a:prstClr val="black"/>
                </a:solidFill>
                <a:latin typeface="ArialMT"/>
                <a:ea typeface="Aptos" panose="020B0004020202020204" pitchFamily="34" charset="0"/>
                <a:cs typeface="ArialMT"/>
                <a:sym typeface="Helvetica Light"/>
              </a:rPr>
              <a:t>Se pide el análisis de las rentas y periodos en que deben imputarse las mismas, bajo los 6 escenarios siguientes: </a:t>
            </a:r>
          </a:p>
          <a:p>
            <a:pPr algn="just" defTabSz="914400" eaLnBrk="0" fontAlgn="base" hangingPunct="0">
              <a:spcBef>
                <a:spcPct val="0"/>
              </a:spcBef>
              <a:spcAft>
                <a:spcPct val="0"/>
              </a:spcAft>
              <a:defRPr/>
            </a:pPr>
            <a:endParaRPr lang="es-ES" sz="1900" b="1"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sz="1900" b="1" kern="0" dirty="0">
                <a:solidFill>
                  <a:prstClr val="black"/>
                </a:solidFill>
                <a:latin typeface="ArialMT"/>
                <a:ea typeface="Aptos" panose="020B0004020202020204" pitchFamily="34" charset="0"/>
                <a:cs typeface="ArialMT"/>
                <a:sym typeface="Helvetica Light"/>
              </a:rPr>
              <a:t>1.- Ninguna de las dos sociedades ha repartido dividendos a su matriz, y se estima que nunca lo va a hacer.</a:t>
            </a:r>
          </a:p>
          <a:p>
            <a:pPr algn="just" defTabSz="914400" eaLnBrk="0" fontAlgn="base" hangingPunct="0">
              <a:spcBef>
                <a:spcPct val="0"/>
              </a:spcBef>
              <a:spcAft>
                <a:spcPct val="0"/>
              </a:spcAft>
              <a:defRPr/>
            </a:pPr>
            <a:endParaRPr lang="es-ES" sz="1900" b="1"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sz="1900" kern="0" dirty="0">
                <a:solidFill>
                  <a:srgbClr val="1F497D"/>
                </a:solidFill>
                <a:latin typeface="ArialMT"/>
                <a:ea typeface="Aptos" panose="020B0004020202020204" pitchFamily="34" charset="0"/>
                <a:cs typeface="ArialMT"/>
                <a:sym typeface="Helvetica Light"/>
              </a:rPr>
              <a:t>En esta situación a pesar de que la inspección ha levantado (regularizado) el régimen FEAC por no existir MEV, no se produce regularización alguna en rentas, ni en sede de la holding, ni en las PF, ya que no han dispuesto indirectamente de la ventaja fiscal abusiva (reservas de las S. operativas en el momento de su aportación, que después no tributaran (solo lo harán al 5%) en la holding. Dado que la operación ha sido objeto de comprobación y ha sido regularizada, en un futuro y conforme vayan disponiendo de tal renta por ejemplo por los dividendos que estas envíen a la holding, tendrán que ir tributando en sus IRPF, y ello cualquiera que sea el número de años que hayan trascurrido. Véase que la prescripción para comprobar estas operaciones de reparto de dividendos empieza a contar desde el ejercicio en que se han repartido.</a:t>
            </a:r>
          </a:p>
          <a:p>
            <a:pPr algn="just" defTabSz="914400" eaLnBrk="0" fontAlgn="base" hangingPunct="0">
              <a:spcBef>
                <a:spcPct val="0"/>
              </a:spcBef>
              <a:spcAft>
                <a:spcPct val="0"/>
              </a:spcAft>
              <a:defRPr/>
            </a:pPr>
            <a:endParaRPr lang="es-ES" sz="1900" kern="0" dirty="0">
              <a:solidFill>
                <a:prstClr val="black"/>
              </a:solidFill>
              <a:latin typeface="ArialMT"/>
              <a:ea typeface="Aptos" panose="020B0004020202020204" pitchFamily="34" charset="0"/>
              <a:cs typeface="ArialMT"/>
              <a:sym typeface="Helvetica Light"/>
            </a:endParaRPr>
          </a:p>
        </p:txBody>
      </p:sp>
      <p:sp>
        <p:nvSpPr>
          <p:cNvPr id="5" name="1 Marcador de número de diapositiva"/>
          <p:cNvSpPr txBox="1">
            <a:spLocks/>
          </p:cNvSpPr>
          <p:nvPr/>
        </p:nvSpPr>
        <p:spPr bwMode="auto">
          <a:xfrm>
            <a:off x="8753476" y="6455281"/>
            <a:ext cx="39052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defTabSz="430322" eaLnBrk="1" hangingPunct="1">
              <a:defRPr sz="1200">
                <a:solidFill>
                  <a:schemeClr val="tx1"/>
                </a:solidFill>
                <a:latin typeface="Arial" pitchFamily="34" charset="0"/>
                <a:ea typeface="Helvetica Light"/>
                <a:cs typeface="Arial" pitchFamily="34" charset="0"/>
                <a:sym typeface="Helvetica Light"/>
              </a:defRPr>
            </a:lvl1pPr>
            <a:lvl2pPr marL="742950" indent="-285750" algn="ctr" defTabSz="430322">
              <a:defRPr sz="2700">
                <a:solidFill>
                  <a:schemeClr val="tx1"/>
                </a:solidFill>
                <a:latin typeface="Arial" pitchFamily="34" charset="0"/>
                <a:ea typeface="Helvetica Light"/>
                <a:cs typeface="Arial" pitchFamily="34" charset="0"/>
                <a:sym typeface="Helvetica Light"/>
              </a:defRPr>
            </a:lvl2pPr>
            <a:lvl3pPr marL="1143000" indent="-228600" algn="ctr" defTabSz="430322">
              <a:defRPr sz="2700">
                <a:solidFill>
                  <a:schemeClr val="tx1"/>
                </a:solidFill>
                <a:latin typeface="Arial" pitchFamily="34" charset="0"/>
                <a:ea typeface="Helvetica Light"/>
                <a:cs typeface="Arial" pitchFamily="34" charset="0"/>
                <a:sym typeface="Helvetica Light"/>
              </a:defRPr>
            </a:lvl3pPr>
            <a:lvl4pPr marL="1600200" indent="-228600" algn="ctr" defTabSz="430322">
              <a:defRPr sz="2700">
                <a:solidFill>
                  <a:schemeClr val="tx1"/>
                </a:solidFill>
                <a:latin typeface="Arial" pitchFamily="34" charset="0"/>
                <a:ea typeface="Helvetica Light"/>
                <a:cs typeface="Arial" pitchFamily="34" charset="0"/>
                <a:sym typeface="Helvetica Light"/>
              </a:defRPr>
            </a:lvl4pPr>
            <a:lvl5pPr marL="2057400" indent="-228600" algn="ctr" defTabSz="430322">
              <a:defRPr sz="2700">
                <a:solidFill>
                  <a:schemeClr val="tx1"/>
                </a:solidFill>
                <a:latin typeface="Arial" pitchFamily="34" charset="0"/>
                <a:ea typeface="Helvetica Light"/>
                <a:cs typeface="Arial" pitchFamily="34" charset="0"/>
                <a:sym typeface="Helvetica Light"/>
              </a:defRPr>
            </a:lvl5pPr>
            <a:lvl6pPr marL="25146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6pPr>
            <a:lvl7pPr marL="29718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7pPr>
            <a:lvl8pPr marL="34290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8pPr>
            <a:lvl9pPr marL="38862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9pPr>
          </a:lstStyle>
          <a:p>
            <a:pPr>
              <a:defRPr/>
            </a:pPr>
            <a:fld id="{5F512769-F097-4BE1-865B-D93749F7E0B7}" type="slidenum">
              <a:rPr lang="en-US" altLang="es-ES" kern="0" smtClean="0">
                <a:solidFill>
                  <a:srgbClr val="000000"/>
                </a:solidFill>
              </a:rPr>
              <a:pPr>
                <a:defRPr/>
              </a:pPr>
              <a:t>35</a:t>
            </a:fld>
            <a:endParaRPr lang="en-US" altLang="es-ES" kern="0" dirty="0">
              <a:solidFill>
                <a:srgbClr val="000000"/>
              </a:solidFill>
            </a:endParaRPr>
          </a:p>
        </p:txBody>
      </p:sp>
    </p:spTree>
    <p:extLst>
      <p:ext uri="{BB962C8B-B14F-4D97-AF65-F5344CB8AC3E}">
        <p14:creationId xmlns:p14="http://schemas.microsoft.com/office/powerpoint/2010/main" val="335812840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CuadroTexto"/>
          <p:cNvSpPr txBox="1"/>
          <p:nvPr/>
        </p:nvSpPr>
        <p:spPr>
          <a:xfrm>
            <a:off x="174625" y="39688"/>
            <a:ext cx="8885238" cy="4000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914400" fontAlgn="base">
              <a:spcBef>
                <a:spcPct val="0"/>
              </a:spcBef>
              <a:spcAft>
                <a:spcPct val="0"/>
              </a:spcAft>
              <a:defRPr/>
            </a:pPr>
            <a:r>
              <a:rPr lang="it-IT" sz="2000" b="1" dirty="0">
                <a:solidFill>
                  <a:prstClr val="black"/>
                </a:solidFill>
                <a:sym typeface="Helvetica Light"/>
              </a:rPr>
              <a:t>AUSENCIA DE MEV SEGUN EL ORGANO INSPECTOR. CASO PRACTICO</a:t>
            </a:r>
            <a:endParaRPr lang="es-ES" sz="2000" dirty="0">
              <a:solidFill>
                <a:prstClr val="black"/>
              </a:solidFill>
              <a:sym typeface="Helvetica Light"/>
            </a:endParaRPr>
          </a:p>
        </p:txBody>
      </p:sp>
      <p:sp>
        <p:nvSpPr>
          <p:cNvPr id="50179" name="1 Marcador de número de diapositiva"/>
          <p:cNvSpPr>
            <a:spLocks noGrp="1"/>
          </p:cNvSpPr>
          <p:nvPr>
            <p:ph type="sldNum" sz="quarter" idx="12"/>
          </p:nvPr>
        </p:nvSpPr>
        <p:spPr bwMode="auto">
          <a:xfrm>
            <a:off x="8770938" y="644842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B0B33F36-1C88-4AC2-8D42-492655EFEDEF}" type="slidenum">
              <a:rPr lang="en-US" altLang="es-ES">
                <a:solidFill>
                  <a:srgbClr val="000000"/>
                </a:solidFill>
              </a:rPr>
              <a:pPr/>
              <a:t>36</a:t>
            </a:fld>
            <a:endParaRPr lang="en-US" altLang="es-ES">
              <a:solidFill>
                <a:srgbClr val="000000"/>
              </a:solidFill>
            </a:endParaRPr>
          </a:p>
        </p:txBody>
      </p:sp>
      <p:sp>
        <p:nvSpPr>
          <p:cNvPr id="3" name="2 CuadroTexto"/>
          <p:cNvSpPr txBox="1"/>
          <p:nvPr/>
        </p:nvSpPr>
        <p:spPr>
          <a:xfrm>
            <a:off x="174625" y="449263"/>
            <a:ext cx="8885238" cy="6740307"/>
          </a:xfrm>
          <a:prstGeom prst="rect">
            <a:avLst/>
          </a:prstGeom>
          <a:solidFill>
            <a:schemeClr val="accent2">
              <a:lumMod val="20000"/>
              <a:lumOff val="80000"/>
            </a:schemeClr>
          </a:solidFill>
        </p:spPr>
        <p:txBody>
          <a:bodyPr>
            <a:spAutoFit/>
          </a:bodyPr>
          <a:lstStyle/>
          <a:p>
            <a:pPr algn="just" defTabSz="914400" eaLnBrk="0" fontAlgn="base" hangingPunct="0">
              <a:spcBef>
                <a:spcPct val="0"/>
              </a:spcBef>
              <a:spcAft>
                <a:spcPct val="0"/>
              </a:spcAft>
              <a:defRPr/>
            </a:pPr>
            <a:r>
              <a:rPr lang="es-ES" b="1" kern="0" dirty="0">
                <a:solidFill>
                  <a:prstClr val="black"/>
                </a:solidFill>
                <a:latin typeface="ArialMT"/>
                <a:ea typeface="Aptos" panose="020B0004020202020204" pitchFamily="34" charset="0"/>
                <a:cs typeface="ArialMT"/>
                <a:sym typeface="Helvetica Light"/>
              </a:rPr>
              <a:t>2.- Las dos sociedades ha repartido dividendos a su matriz según detalle.</a:t>
            </a:r>
          </a:p>
          <a:p>
            <a:pPr algn="just" defTabSz="914400" eaLnBrk="0" fontAlgn="base" hangingPunct="0">
              <a:spcBef>
                <a:spcPct val="0"/>
              </a:spcBef>
              <a:spcAft>
                <a:spcPct val="0"/>
              </a:spcAft>
              <a:defRPr/>
            </a:pPr>
            <a:r>
              <a:rPr lang="es-ES" sz="1750" kern="0" dirty="0">
                <a:solidFill>
                  <a:prstClr val="black"/>
                </a:solidFill>
                <a:latin typeface="ArialMT"/>
                <a:ea typeface="Aptos" panose="020B0004020202020204" pitchFamily="34" charset="0"/>
                <a:cs typeface="ArialMT"/>
                <a:sym typeface="Helvetica Light"/>
              </a:rPr>
              <a:t>2022 : 100.000€ cada sociedad</a:t>
            </a:r>
          </a:p>
          <a:p>
            <a:pPr algn="just" defTabSz="914400" eaLnBrk="0" fontAlgn="base" hangingPunct="0">
              <a:spcBef>
                <a:spcPct val="0"/>
              </a:spcBef>
              <a:spcAft>
                <a:spcPct val="0"/>
              </a:spcAft>
              <a:defRPr/>
            </a:pPr>
            <a:r>
              <a:rPr lang="es-ES" sz="1750" kern="0" dirty="0">
                <a:solidFill>
                  <a:prstClr val="black"/>
                </a:solidFill>
                <a:latin typeface="ArialMT"/>
                <a:ea typeface="Aptos" panose="020B0004020202020204" pitchFamily="34" charset="0"/>
                <a:cs typeface="ArialMT"/>
                <a:sym typeface="Helvetica Light"/>
              </a:rPr>
              <a:t>2023 : 100.000€ cada sociedad</a:t>
            </a:r>
          </a:p>
          <a:p>
            <a:pPr algn="just" defTabSz="914400" eaLnBrk="0" fontAlgn="base" hangingPunct="0">
              <a:spcBef>
                <a:spcPct val="0"/>
              </a:spcBef>
              <a:spcAft>
                <a:spcPct val="0"/>
              </a:spcAft>
              <a:defRPr/>
            </a:pPr>
            <a:r>
              <a:rPr lang="es-ES" sz="1750" kern="0" dirty="0">
                <a:solidFill>
                  <a:prstClr val="black"/>
                </a:solidFill>
                <a:latin typeface="ArialMT"/>
                <a:ea typeface="Aptos" panose="020B0004020202020204" pitchFamily="34" charset="0"/>
                <a:cs typeface="ArialMT"/>
                <a:sym typeface="Helvetica Light"/>
              </a:rPr>
              <a:t>2025 : 100.000€ cada sociedad</a:t>
            </a:r>
          </a:p>
          <a:p>
            <a:pPr algn="just" defTabSz="914400" eaLnBrk="0" fontAlgn="base" hangingPunct="0">
              <a:spcBef>
                <a:spcPct val="0"/>
              </a:spcBef>
              <a:spcAft>
                <a:spcPct val="0"/>
              </a:spcAft>
              <a:defRPr/>
            </a:pPr>
            <a:r>
              <a:rPr lang="es-ES" sz="1750" kern="0" dirty="0">
                <a:solidFill>
                  <a:prstClr val="black"/>
                </a:solidFill>
                <a:latin typeface="ArialMT"/>
                <a:ea typeface="Aptos" panose="020B0004020202020204" pitchFamily="34" charset="0"/>
                <a:cs typeface="ArialMT"/>
                <a:sym typeface="Helvetica Light"/>
              </a:rPr>
              <a:t>2026 : 100.000€ cada sociedad</a:t>
            </a:r>
          </a:p>
          <a:p>
            <a:pPr algn="just" defTabSz="914400" eaLnBrk="0" fontAlgn="base" hangingPunct="0">
              <a:spcBef>
                <a:spcPct val="0"/>
              </a:spcBef>
              <a:spcAft>
                <a:spcPct val="0"/>
              </a:spcAft>
              <a:defRPr/>
            </a:pPr>
            <a:r>
              <a:rPr lang="es-ES" sz="1750" b="1" kern="0" dirty="0">
                <a:solidFill>
                  <a:prstClr val="black"/>
                </a:solidFill>
                <a:latin typeface="ArialMT"/>
                <a:ea typeface="Aptos" panose="020B0004020202020204" pitchFamily="34" charset="0"/>
                <a:cs typeface="ArialMT"/>
                <a:sym typeface="Helvetica Light"/>
              </a:rPr>
              <a:t> A su vez en este escenario se dan las siguientes situaciones:</a:t>
            </a:r>
          </a:p>
          <a:p>
            <a:pPr algn="just" defTabSz="914400" eaLnBrk="0" fontAlgn="base" hangingPunct="0">
              <a:spcBef>
                <a:spcPct val="0"/>
              </a:spcBef>
              <a:spcAft>
                <a:spcPct val="0"/>
              </a:spcAft>
              <a:defRPr/>
            </a:pPr>
            <a:r>
              <a:rPr lang="es-ES" sz="1750" kern="0" dirty="0">
                <a:solidFill>
                  <a:prstClr val="black"/>
                </a:solidFill>
                <a:latin typeface="ArialMT"/>
                <a:ea typeface="Aptos" panose="020B0004020202020204" pitchFamily="34" charset="0"/>
                <a:cs typeface="ArialMT"/>
                <a:sym typeface="Helvetica Light"/>
              </a:rPr>
              <a:t>	i.- Desde el propio ejercicio 2021 ambas sociedades han venido obteniendo beneficios por importe de 40.000€ anuales que destinan a RV. En el acuerdo social de distribución, no hay designación alguna de las reservas que son objeto de reparto (ver art. 21,1 último párrafo de la LIS).  </a:t>
            </a:r>
          </a:p>
          <a:p>
            <a:pPr algn="just" defTabSz="914400" eaLnBrk="0" fontAlgn="base" hangingPunct="0">
              <a:spcBef>
                <a:spcPct val="0"/>
              </a:spcBef>
              <a:spcAft>
                <a:spcPct val="0"/>
              </a:spcAft>
              <a:defRPr/>
            </a:pPr>
            <a:r>
              <a:rPr lang="es-ES" sz="1750" kern="0" dirty="0">
                <a:solidFill>
                  <a:prstClr val="black"/>
                </a:solidFill>
                <a:latin typeface="ArialMT"/>
                <a:ea typeface="Aptos" panose="020B0004020202020204" pitchFamily="34" charset="0"/>
                <a:cs typeface="ArialMT"/>
                <a:sym typeface="Helvetica Light"/>
              </a:rPr>
              <a:t>	</a:t>
            </a:r>
            <a:r>
              <a:rPr lang="es-ES" sz="1750" kern="0" dirty="0" err="1">
                <a:solidFill>
                  <a:prstClr val="black"/>
                </a:solidFill>
                <a:latin typeface="ArialMT"/>
                <a:ea typeface="Aptos" panose="020B0004020202020204" pitchFamily="34" charset="0"/>
                <a:cs typeface="ArialMT"/>
                <a:sym typeface="Helvetica Light"/>
              </a:rPr>
              <a:t>ii</a:t>
            </a:r>
            <a:r>
              <a:rPr lang="es-ES" sz="1750" kern="0" dirty="0">
                <a:solidFill>
                  <a:prstClr val="black"/>
                </a:solidFill>
                <a:latin typeface="ArialMT"/>
                <a:ea typeface="Aptos" panose="020B0004020202020204" pitchFamily="34" charset="0"/>
                <a:cs typeface="ArialMT"/>
                <a:sym typeface="Helvetica Light"/>
              </a:rPr>
              <a:t>.- Desde el propio ejercicio 2021 ambas sociedades han venido obteniendo beneficios por importe de 110.000€ anuales que destinan a RV. En el acuerdo social de distribución, se señala que se reparten las reservas generadas en años 2015 y anteriores. </a:t>
            </a:r>
          </a:p>
          <a:p>
            <a:pPr algn="just" defTabSz="914400" eaLnBrk="0" fontAlgn="base" hangingPunct="0">
              <a:spcBef>
                <a:spcPct val="0"/>
              </a:spcBef>
              <a:spcAft>
                <a:spcPct val="0"/>
              </a:spcAft>
              <a:defRPr/>
            </a:pPr>
            <a:r>
              <a:rPr lang="es-ES" sz="1750" kern="0" dirty="0">
                <a:solidFill>
                  <a:prstClr val="black"/>
                </a:solidFill>
                <a:latin typeface="ArialMT"/>
                <a:ea typeface="Aptos" panose="020B0004020202020204" pitchFamily="34" charset="0"/>
                <a:cs typeface="ArialMT"/>
                <a:sym typeface="Helvetica Light"/>
              </a:rPr>
              <a:t>	 </a:t>
            </a:r>
            <a:r>
              <a:rPr lang="es-ES" sz="1750" kern="0" dirty="0" err="1">
                <a:solidFill>
                  <a:prstClr val="black"/>
                </a:solidFill>
                <a:latin typeface="ArialMT"/>
                <a:ea typeface="Aptos" panose="020B0004020202020204" pitchFamily="34" charset="0"/>
                <a:cs typeface="ArialMT"/>
                <a:sym typeface="Helvetica Light"/>
              </a:rPr>
              <a:t>iii</a:t>
            </a:r>
            <a:r>
              <a:rPr lang="es-ES" sz="1750" kern="0" dirty="0">
                <a:solidFill>
                  <a:prstClr val="black"/>
                </a:solidFill>
                <a:latin typeface="ArialMT"/>
                <a:ea typeface="Aptos" panose="020B0004020202020204" pitchFamily="34" charset="0"/>
                <a:cs typeface="ArialMT"/>
                <a:sym typeface="Helvetica Light"/>
              </a:rPr>
              <a:t>.- Desde el propio ejercicio 2021 ambas sociedades han venido obteniendo perdidas de carácter residual  por importe de 1.000€ anuales que se quedan en la cuenta “Perdidas de ejercicios anteriores”. En el acuerdo social de distribución, no hay designación alguna de las reservas que son objeto de reparto.  </a:t>
            </a:r>
          </a:p>
          <a:p>
            <a:pPr algn="just" defTabSz="914400" eaLnBrk="0" fontAlgn="base" hangingPunct="0">
              <a:spcBef>
                <a:spcPct val="0"/>
              </a:spcBef>
              <a:spcAft>
                <a:spcPct val="0"/>
              </a:spcAft>
              <a:defRPr/>
            </a:pPr>
            <a:r>
              <a:rPr lang="es-ES" sz="1750" kern="0" dirty="0">
                <a:solidFill>
                  <a:prstClr val="black"/>
                </a:solidFill>
                <a:latin typeface="ArialMT"/>
                <a:ea typeface="Aptos" panose="020B0004020202020204" pitchFamily="34" charset="0"/>
                <a:cs typeface="ArialMT"/>
                <a:sym typeface="Helvetica Light"/>
              </a:rPr>
              <a:t>	</a:t>
            </a:r>
            <a:r>
              <a:rPr lang="es-ES" sz="1750" kern="0" dirty="0" err="1">
                <a:solidFill>
                  <a:prstClr val="black"/>
                </a:solidFill>
                <a:latin typeface="ArialMT"/>
                <a:ea typeface="Aptos" panose="020B0004020202020204" pitchFamily="34" charset="0"/>
                <a:cs typeface="ArialMT"/>
                <a:sym typeface="Helvetica Light"/>
              </a:rPr>
              <a:t>iv</a:t>
            </a:r>
            <a:r>
              <a:rPr lang="es-ES" sz="1750" kern="0" dirty="0">
                <a:solidFill>
                  <a:prstClr val="black"/>
                </a:solidFill>
                <a:latin typeface="ArialMT"/>
                <a:ea typeface="Aptos" panose="020B0004020202020204" pitchFamily="34" charset="0"/>
                <a:cs typeface="ArialMT"/>
                <a:sym typeface="Helvetica Light"/>
              </a:rPr>
              <a:t>.- Desde el propio ejercicio 2021 y hasta 2025 ambas sociedades han venido obteniendo pérdidas significativas tal que las mismas han superado las reservas que las entidades tenían en el momento de la operación FEAC, por lo que no se han repartido dividendos en tales años. En los ejercicios 2026 y siguientes las entidades han obtenido beneficios, tal que los mismos absorben las perdidas restantes y además permiten pagar dividendos.</a:t>
            </a:r>
          </a:p>
        </p:txBody>
      </p:sp>
      <p:sp>
        <p:nvSpPr>
          <p:cNvPr id="5" name="1 Marcador de número de diapositiva"/>
          <p:cNvSpPr txBox="1">
            <a:spLocks/>
          </p:cNvSpPr>
          <p:nvPr/>
        </p:nvSpPr>
        <p:spPr bwMode="auto">
          <a:xfrm>
            <a:off x="8753476" y="6455281"/>
            <a:ext cx="39052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defTabSz="430322" eaLnBrk="1" hangingPunct="1">
              <a:defRPr sz="1200">
                <a:solidFill>
                  <a:schemeClr val="tx1"/>
                </a:solidFill>
                <a:latin typeface="Arial" pitchFamily="34" charset="0"/>
                <a:ea typeface="Helvetica Light"/>
                <a:cs typeface="Arial" pitchFamily="34" charset="0"/>
                <a:sym typeface="Helvetica Light"/>
              </a:defRPr>
            </a:lvl1pPr>
            <a:lvl2pPr marL="742950" indent="-285750" algn="ctr" defTabSz="430322">
              <a:defRPr sz="2700">
                <a:solidFill>
                  <a:schemeClr val="tx1"/>
                </a:solidFill>
                <a:latin typeface="Arial" pitchFamily="34" charset="0"/>
                <a:ea typeface="Helvetica Light"/>
                <a:cs typeface="Arial" pitchFamily="34" charset="0"/>
                <a:sym typeface="Helvetica Light"/>
              </a:defRPr>
            </a:lvl2pPr>
            <a:lvl3pPr marL="1143000" indent="-228600" algn="ctr" defTabSz="430322">
              <a:defRPr sz="2700">
                <a:solidFill>
                  <a:schemeClr val="tx1"/>
                </a:solidFill>
                <a:latin typeface="Arial" pitchFamily="34" charset="0"/>
                <a:ea typeface="Helvetica Light"/>
                <a:cs typeface="Arial" pitchFamily="34" charset="0"/>
                <a:sym typeface="Helvetica Light"/>
              </a:defRPr>
            </a:lvl3pPr>
            <a:lvl4pPr marL="1600200" indent="-228600" algn="ctr" defTabSz="430322">
              <a:defRPr sz="2700">
                <a:solidFill>
                  <a:schemeClr val="tx1"/>
                </a:solidFill>
                <a:latin typeface="Arial" pitchFamily="34" charset="0"/>
                <a:ea typeface="Helvetica Light"/>
                <a:cs typeface="Arial" pitchFamily="34" charset="0"/>
                <a:sym typeface="Helvetica Light"/>
              </a:defRPr>
            </a:lvl4pPr>
            <a:lvl5pPr marL="2057400" indent="-228600" algn="ctr" defTabSz="430322">
              <a:defRPr sz="2700">
                <a:solidFill>
                  <a:schemeClr val="tx1"/>
                </a:solidFill>
                <a:latin typeface="Arial" pitchFamily="34" charset="0"/>
                <a:ea typeface="Helvetica Light"/>
                <a:cs typeface="Arial" pitchFamily="34" charset="0"/>
                <a:sym typeface="Helvetica Light"/>
              </a:defRPr>
            </a:lvl5pPr>
            <a:lvl6pPr marL="25146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6pPr>
            <a:lvl7pPr marL="29718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7pPr>
            <a:lvl8pPr marL="34290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8pPr>
            <a:lvl9pPr marL="38862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9pPr>
          </a:lstStyle>
          <a:p>
            <a:pPr>
              <a:defRPr/>
            </a:pPr>
            <a:fld id="{5F512769-F097-4BE1-865B-D93749F7E0B7}" type="slidenum">
              <a:rPr lang="en-US" altLang="es-ES" kern="0" smtClean="0">
                <a:solidFill>
                  <a:srgbClr val="000000"/>
                </a:solidFill>
              </a:rPr>
              <a:pPr>
                <a:defRPr/>
              </a:pPr>
              <a:t>36</a:t>
            </a:fld>
            <a:endParaRPr lang="en-US" altLang="es-ES" kern="0" dirty="0">
              <a:solidFill>
                <a:srgbClr val="000000"/>
              </a:solidFill>
            </a:endParaRPr>
          </a:p>
        </p:txBody>
      </p:sp>
    </p:spTree>
    <p:extLst>
      <p:ext uri="{BB962C8B-B14F-4D97-AF65-F5344CB8AC3E}">
        <p14:creationId xmlns:p14="http://schemas.microsoft.com/office/powerpoint/2010/main" val="273557256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CuadroTexto"/>
          <p:cNvSpPr txBox="1"/>
          <p:nvPr/>
        </p:nvSpPr>
        <p:spPr>
          <a:xfrm>
            <a:off x="174625" y="39688"/>
            <a:ext cx="8885238" cy="4000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914400" fontAlgn="base">
              <a:spcBef>
                <a:spcPct val="0"/>
              </a:spcBef>
              <a:spcAft>
                <a:spcPct val="0"/>
              </a:spcAft>
              <a:defRPr/>
            </a:pPr>
            <a:r>
              <a:rPr lang="it-IT" sz="2000" b="1" dirty="0">
                <a:solidFill>
                  <a:prstClr val="black"/>
                </a:solidFill>
                <a:sym typeface="Helvetica Light"/>
              </a:rPr>
              <a:t>AUSENCIA DE MEV SEGUN EL ORGANO INSPECTOR. CASO PRACTICO</a:t>
            </a:r>
            <a:endParaRPr lang="es-ES" sz="2000" dirty="0">
              <a:solidFill>
                <a:prstClr val="black"/>
              </a:solidFill>
              <a:sym typeface="Helvetica Light"/>
            </a:endParaRPr>
          </a:p>
        </p:txBody>
      </p:sp>
      <p:sp>
        <p:nvSpPr>
          <p:cNvPr id="50179" name="1 Marcador de número de diapositiva"/>
          <p:cNvSpPr>
            <a:spLocks noGrp="1"/>
          </p:cNvSpPr>
          <p:nvPr>
            <p:ph type="sldNum" sz="quarter" idx="12"/>
          </p:nvPr>
        </p:nvSpPr>
        <p:spPr bwMode="auto">
          <a:xfrm>
            <a:off x="8770938" y="644842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B0B33F36-1C88-4AC2-8D42-492655EFEDEF}" type="slidenum">
              <a:rPr lang="en-US" altLang="es-ES">
                <a:solidFill>
                  <a:srgbClr val="000000"/>
                </a:solidFill>
              </a:rPr>
              <a:pPr/>
              <a:t>37</a:t>
            </a:fld>
            <a:endParaRPr lang="en-US" altLang="es-ES">
              <a:solidFill>
                <a:srgbClr val="000000"/>
              </a:solidFill>
            </a:endParaRPr>
          </a:p>
        </p:txBody>
      </p:sp>
      <p:sp>
        <p:nvSpPr>
          <p:cNvPr id="3" name="2 CuadroTexto"/>
          <p:cNvSpPr txBox="1"/>
          <p:nvPr/>
        </p:nvSpPr>
        <p:spPr>
          <a:xfrm>
            <a:off x="174625" y="449263"/>
            <a:ext cx="8885238" cy="16442963"/>
          </a:xfrm>
          <a:prstGeom prst="rect">
            <a:avLst/>
          </a:prstGeom>
          <a:solidFill>
            <a:schemeClr val="accent2">
              <a:lumMod val="20000"/>
              <a:lumOff val="80000"/>
            </a:schemeClr>
          </a:solidFill>
        </p:spPr>
        <p:txBody>
          <a:bodyPr>
            <a:spAutoFit/>
          </a:bodyPr>
          <a:lstStyle/>
          <a:p>
            <a:pPr algn="just" defTabSz="914400" eaLnBrk="0" fontAlgn="base" hangingPunct="0">
              <a:spcBef>
                <a:spcPct val="0"/>
              </a:spcBef>
              <a:spcAft>
                <a:spcPct val="0"/>
              </a:spcAft>
              <a:defRPr/>
            </a:pPr>
            <a:r>
              <a:rPr lang="es-ES" sz="1750" kern="0" dirty="0">
                <a:solidFill>
                  <a:prstClr val="black"/>
                </a:solidFill>
                <a:latin typeface="ArialMT"/>
                <a:ea typeface="Aptos" panose="020B0004020202020204" pitchFamily="34" charset="0"/>
                <a:cs typeface="ArialMT"/>
                <a:sym typeface="Helvetica Light"/>
              </a:rPr>
              <a:t>	</a:t>
            </a:r>
            <a:r>
              <a:rPr lang="es-ES" kern="0" dirty="0">
                <a:solidFill>
                  <a:prstClr val="black"/>
                </a:solidFill>
                <a:latin typeface="ArialMT"/>
                <a:ea typeface="Aptos" panose="020B0004020202020204" pitchFamily="34" charset="0"/>
                <a:cs typeface="ArialMT"/>
                <a:sym typeface="Helvetica Light"/>
              </a:rPr>
              <a:t>i.- Desde el propio ejercicio 2021 ambas sociedades han venido obteniendo beneficios por importe de 40.000€ anuales que destinan a RV. En el acuerdo social de distribución, no hay designación alguna de las reservas que son objeto de reparto (ver art. 21,1 último párrafo de la LIS).  </a:t>
            </a:r>
          </a:p>
          <a:p>
            <a:pPr algn="just" defTabSz="914400" eaLnBrk="0" fontAlgn="base" hangingPunct="0">
              <a:spcBef>
                <a:spcPct val="0"/>
              </a:spcBef>
              <a:spcAft>
                <a:spcPct val="0"/>
              </a:spcAft>
              <a:defRPr/>
            </a:pPr>
            <a:endParaRPr lang="es-ES" kern="0" dirty="0">
              <a:solidFill>
                <a:srgbClr val="1F497D"/>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kern="0" dirty="0">
                <a:solidFill>
                  <a:srgbClr val="1F497D"/>
                </a:solidFill>
                <a:latin typeface="ArialMT"/>
                <a:ea typeface="Aptos" panose="020B0004020202020204" pitchFamily="34" charset="0"/>
                <a:cs typeface="ArialMT"/>
                <a:sym typeface="Helvetica Light"/>
              </a:rPr>
              <a:t>En este caso dado que cada sociedad solo obtiene beneficios por 40.000€ anuales y según la norma, en el caso de distribución de reservas se atenderá a la designación contenida en el acuerdo social y, en su defecto, se considerarán aplicadas las últimas cantidades abonadas a dichas reservas, está claro que en cada año 60.000€, proceden de reservas generadas antes de la aportación no dineraria, por lo que la renta a integrar en la BIA (50% cada socio)  será por cada sociedad que ha repartido los dividendos a la holding de :  60.000 – 5% x 60.000 x 25%, es decir, la renta gravable efectiva obtenida por el socio de forma indirecta a través de la holding menos la tributación en sede de la propia holding.</a:t>
            </a:r>
          </a:p>
          <a:p>
            <a:pPr algn="just" defTabSz="914400" eaLnBrk="0" fontAlgn="base" hangingPunct="0">
              <a:spcBef>
                <a:spcPct val="0"/>
              </a:spcBef>
              <a:spcAft>
                <a:spcPct val="0"/>
              </a:spcAft>
              <a:defRPr/>
            </a:pPr>
            <a:endParaRPr lang="es-ES" kern="0" dirty="0">
              <a:solidFill>
                <a:srgbClr val="1F497D"/>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b="1" kern="0" dirty="0">
                <a:solidFill>
                  <a:prstClr val="black"/>
                </a:solidFill>
                <a:latin typeface="ArialMT"/>
                <a:ea typeface="Aptos" panose="020B0004020202020204" pitchFamily="34" charset="0"/>
                <a:cs typeface="ArialMT"/>
                <a:sym typeface="Helvetica Light"/>
              </a:rPr>
              <a:t>PROCEDIMIENTO</a:t>
            </a:r>
            <a:r>
              <a:rPr lang="es-ES" kern="0" dirty="0">
                <a:solidFill>
                  <a:prstClr val="black"/>
                </a:solidFill>
                <a:latin typeface="ArialMT"/>
                <a:ea typeface="Aptos" panose="020B0004020202020204" pitchFamily="34" charset="0"/>
                <a:cs typeface="ArialMT"/>
                <a:sym typeface="Helvetica Light"/>
              </a:rPr>
              <a:t>: Dado que la regularización es de un periodo inicialmente no incluido en la CIA, la inspección al darse cuenta de los hechos debió hacer una ampliación de las actuaciones para los periodos 2022 y 2023, o bien si no se amplían las mismas los contribuyentes deberán presentar y acreditar  a la inspección las declaraciones complementarias procedentes. Respecto de los dividendos percibidos por la holding en los años 2025 y 2026 los contribuyentes deberán incluirlos en sus declaraciones en la BIA.</a:t>
            </a:r>
          </a:p>
          <a:p>
            <a:pPr algn="just" defTabSz="914400" eaLnBrk="0" fontAlgn="base" hangingPunct="0">
              <a:spcBef>
                <a:spcPct val="0"/>
              </a:spcBef>
              <a:spcAft>
                <a:spcPct val="0"/>
              </a:spcAft>
              <a:defRPr/>
            </a:pPr>
            <a:endParaRPr lang="es-ES"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750" kern="0" dirty="0">
              <a:solidFill>
                <a:srgbClr val="1F497D"/>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750" kern="0" dirty="0">
              <a:solidFill>
                <a:srgbClr val="1F497D"/>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sz="1750" kern="0" dirty="0">
                <a:solidFill>
                  <a:prstClr val="black"/>
                </a:solidFill>
                <a:latin typeface="ArialMT"/>
                <a:ea typeface="Aptos" panose="020B0004020202020204" pitchFamily="34" charset="0"/>
                <a:cs typeface="ArialMT"/>
                <a:sym typeface="Helvetica Light"/>
              </a:rPr>
              <a:t>	</a:t>
            </a:r>
          </a:p>
          <a:p>
            <a:pPr algn="just" defTabSz="914400" eaLnBrk="0" fontAlgn="base" hangingPunct="0">
              <a:spcBef>
                <a:spcPct val="0"/>
              </a:spcBef>
              <a:spcAft>
                <a:spcPct val="0"/>
              </a:spcAft>
              <a:defRPr/>
            </a:pPr>
            <a:r>
              <a:rPr lang="es-ES" sz="1750" kern="0" dirty="0">
                <a:solidFill>
                  <a:prstClr val="black"/>
                </a:solidFill>
                <a:latin typeface="ArialMT"/>
                <a:ea typeface="Aptos" panose="020B0004020202020204" pitchFamily="34" charset="0"/>
                <a:cs typeface="ArialMT"/>
                <a:sym typeface="Helvetica Light"/>
              </a:rPr>
              <a:t>ii.- Desde el propio ejercicio 2021 ambas sociedades han venido obteniendo beneficios por importe de 110.000€ anuales que destinan a RV. En el acuerdo social de distribución, se señala que se reparten las reservas generadas en años 2015 y anteriores. </a:t>
            </a:r>
          </a:p>
          <a:p>
            <a:pPr algn="just" defTabSz="914400" eaLnBrk="0" fontAlgn="base" hangingPunct="0">
              <a:spcBef>
                <a:spcPct val="0"/>
              </a:spcBef>
              <a:spcAft>
                <a:spcPct val="0"/>
              </a:spcAft>
              <a:defRPr/>
            </a:pPr>
            <a:r>
              <a:rPr lang="es-ES" sz="1750" kern="0" dirty="0">
                <a:solidFill>
                  <a:srgbClr val="1F497D"/>
                </a:solidFill>
                <a:latin typeface="ArialMT"/>
                <a:ea typeface="Aptos" panose="020B0004020202020204" pitchFamily="34" charset="0"/>
                <a:cs typeface="ArialMT"/>
                <a:sym typeface="Helvetica Light"/>
              </a:rPr>
              <a:t>En este caso dado y aunque cada sociedad ha obtenido beneficios por 110.000€ anuales (importe mayor que lo que reparte), como de forma expresa la designación contenida en el acuerdo social, dispone que se trata de la distribución de reservas generadas en 2015 y anteriores, las mismas corresponden se corresponden atenderá a la y, en su defecto, se considerarán aplicadas las últimas cantidades abonadas a dichas reservas, está claro que en cada año 60.000€, proceden de reservas generadas antes de la aportación no dineraria, por lo que la renta a integrar en la BIA (50% cada socio)  será por cada sociedad que ha repartido los dividendos a la holding de :  60.000 – 5% x 60.000 x 25%</a:t>
            </a:r>
          </a:p>
          <a:p>
            <a:pPr algn="just" defTabSz="914400" eaLnBrk="0" fontAlgn="base" hangingPunct="0">
              <a:spcBef>
                <a:spcPct val="0"/>
              </a:spcBef>
              <a:spcAft>
                <a:spcPct val="0"/>
              </a:spcAft>
              <a:defRPr/>
            </a:pPr>
            <a:endParaRPr lang="es-ES" sz="1750" kern="0" dirty="0">
              <a:solidFill>
                <a:srgbClr val="1F497D"/>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750" kern="0" dirty="0">
              <a:solidFill>
                <a:srgbClr val="1F497D"/>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75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75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75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75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75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75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75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sz="1750" kern="0" dirty="0">
                <a:solidFill>
                  <a:prstClr val="black"/>
                </a:solidFill>
                <a:latin typeface="ArialMT"/>
                <a:ea typeface="Aptos" panose="020B0004020202020204" pitchFamily="34" charset="0"/>
                <a:cs typeface="ArialMT"/>
                <a:sym typeface="Helvetica Light"/>
              </a:rPr>
              <a:t>	 </a:t>
            </a:r>
            <a:r>
              <a:rPr lang="es-ES" sz="1750" kern="0" dirty="0" err="1">
                <a:solidFill>
                  <a:prstClr val="black"/>
                </a:solidFill>
                <a:latin typeface="ArialMT"/>
                <a:ea typeface="Aptos" panose="020B0004020202020204" pitchFamily="34" charset="0"/>
                <a:cs typeface="ArialMT"/>
                <a:sym typeface="Helvetica Light"/>
              </a:rPr>
              <a:t>iii</a:t>
            </a:r>
            <a:r>
              <a:rPr lang="es-ES" sz="1750" kern="0" dirty="0">
                <a:solidFill>
                  <a:prstClr val="black"/>
                </a:solidFill>
                <a:latin typeface="ArialMT"/>
                <a:ea typeface="Aptos" panose="020B0004020202020204" pitchFamily="34" charset="0"/>
                <a:cs typeface="ArialMT"/>
                <a:sym typeface="Helvetica Light"/>
              </a:rPr>
              <a:t>.- Desde el propio ejercicio 2021 ambas sociedades han venido obteniendo perdidas de carácter residual  por importe de 1.000€ anuales que se quedan en la cuenta “Perdidas de ejercicios anteriores”. En el acuerdo social de distribución, no hay designación alguna de las reservas que son objeto de reparto.  </a:t>
            </a:r>
          </a:p>
          <a:p>
            <a:pPr algn="just" defTabSz="914400" eaLnBrk="0" fontAlgn="base" hangingPunct="0">
              <a:spcBef>
                <a:spcPct val="0"/>
              </a:spcBef>
              <a:spcAft>
                <a:spcPct val="0"/>
              </a:spcAft>
              <a:defRPr/>
            </a:pPr>
            <a:r>
              <a:rPr lang="es-ES" sz="1750" kern="0" dirty="0">
                <a:solidFill>
                  <a:prstClr val="black"/>
                </a:solidFill>
                <a:latin typeface="ArialMT"/>
                <a:ea typeface="Aptos" panose="020B0004020202020204" pitchFamily="34" charset="0"/>
                <a:cs typeface="ArialMT"/>
                <a:sym typeface="Helvetica Light"/>
              </a:rPr>
              <a:t>	</a:t>
            </a:r>
            <a:r>
              <a:rPr lang="es-ES" sz="1750" kern="0" dirty="0" err="1">
                <a:solidFill>
                  <a:prstClr val="black"/>
                </a:solidFill>
                <a:latin typeface="ArialMT"/>
                <a:ea typeface="Aptos" panose="020B0004020202020204" pitchFamily="34" charset="0"/>
                <a:cs typeface="ArialMT"/>
                <a:sym typeface="Helvetica Light"/>
              </a:rPr>
              <a:t>iv</a:t>
            </a:r>
            <a:r>
              <a:rPr lang="es-ES" sz="1750" kern="0" dirty="0">
                <a:solidFill>
                  <a:prstClr val="black"/>
                </a:solidFill>
                <a:latin typeface="ArialMT"/>
                <a:ea typeface="Aptos" panose="020B0004020202020204" pitchFamily="34" charset="0"/>
                <a:cs typeface="ArialMT"/>
                <a:sym typeface="Helvetica Light"/>
              </a:rPr>
              <a:t>.- Desde el propio ejercicio 2021 y hasta 2025 ambas sociedades han venido obteniendo pérdidas significativas tal que las mismas han superado las reservas que las entidades tenían en el momento de la operación FEAC, por lo que no se han repartido dividendos en tales años. En los ejercicios 2026 y siguientes las entidades han obtenido beneficios, tal que los mismos absorben las perdidas restantes y además permiten pagar dividendos.</a:t>
            </a:r>
          </a:p>
        </p:txBody>
      </p:sp>
      <p:sp>
        <p:nvSpPr>
          <p:cNvPr id="5" name="1 Marcador de número de diapositiva"/>
          <p:cNvSpPr txBox="1">
            <a:spLocks/>
          </p:cNvSpPr>
          <p:nvPr/>
        </p:nvSpPr>
        <p:spPr bwMode="auto">
          <a:xfrm>
            <a:off x="8753476" y="6455281"/>
            <a:ext cx="39052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defTabSz="430322" eaLnBrk="1" hangingPunct="1">
              <a:defRPr sz="1200">
                <a:solidFill>
                  <a:schemeClr val="tx1"/>
                </a:solidFill>
                <a:latin typeface="Arial" pitchFamily="34" charset="0"/>
                <a:ea typeface="Helvetica Light"/>
                <a:cs typeface="Arial" pitchFamily="34" charset="0"/>
                <a:sym typeface="Helvetica Light"/>
              </a:defRPr>
            </a:lvl1pPr>
            <a:lvl2pPr marL="742950" indent="-285750" algn="ctr" defTabSz="430322">
              <a:defRPr sz="2700">
                <a:solidFill>
                  <a:schemeClr val="tx1"/>
                </a:solidFill>
                <a:latin typeface="Arial" pitchFamily="34" charset="0"/>
                <a:ea typeface="Helvetica Light"/>
                <a:cs typeface="Arial" pitchFamily="34" charset="0"/>
                <a:sym typeface="Helvetica Light"/>
              </a:defRPr>
            </a:lvl2pPr>
            <a:lvl3pPr marL="1143000" indent="-228600" algn="ctr" defTabSz="430322">
              <a:defRPr sz="2700">
                <a:solidFill>
                  <a:schemeClr val="tx1"/>
                </a:solidFill>
                <a:latin typeface="Arial" pitchFamily="34" charset="0"/>
                <a:ea typeface="Helvetica Light"/>
                <a:cs typeface="Arial" pitchFamily="34" charset="0"/>
                <a:sym typeface="Helvetica Light"/>
              </a:defRPr>
            </a:lvl3pPr>
            <a:lvl4pPr marL="1600200" indent="-228600" algn="ctr" defTabSz="430322">
              <a:defRPr sz="2700">
                <a:solidFill>
                  <a:schemeClr val="tx1"/>
                </a:solidFill>
                <a:latin typeface="Arial" pitchFamily="34" charset="0"/>
                <a:ea typeface="Helvetica Light"/>
                <a:cs typeface="Arial" pitchFamily="34" charset="0"/>
                <a:sym typeface="Helvetica Light"/>
              </a:defRPr>
            </a:lvl4pPr>
            <a:lvl5pPr marL="2057400" indent="-228600" algn="ctr" defTabSz="430322">
              <a:defRPr sz="2700">
                <a:solidFill>
                  <a:schemeClr val="tx1"/>
                </a:solidFill>
                <a:latin typeface="Arial" pitchFamily="34" charset="0"/>
                <a:ea typeface="Helvetica Light"/>
                <a:cs typeface="Arial" pitchFamily="34" charset="0"/>
                <a:sym typeface="Helvetica Light"/>
              </a:defRPr>
            </a:lvl5pPr>
            <a:lvl6pPr marL="25146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6pPr>
            <a:lvl7pPr marL="29718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7pPr>
            <a:lvl8pPr marL="34290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8pPr>
            <a:lvl9pPr marL="38862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9pPr>
          </a:lstStyle>
          <a:p>
            <a:pPr>
              <a:defRPr/>
            </a:pPr>
            <a:fld id="{5F512769-F097-4BE1-865B-D93749F7E0B7}" type="slidenum">
              <a:rPr lang="en-US" altLang="es-ES" kern="0" smtClean="0">
                <a:solidFill>
                  <a:srgbClr val="000000"/>
                </a:solidFill>
              </a:rPr>
              <a:pPr>
                <a:defRPr/>
              </a:pPr>
              <a:t>37</a:t>
            </a:fld>
            <a:endParaRPr lang="en-US" altLang="es-ES" kern="0" dirty="0">
              <a:solidFill>
                <a:srgbClr val="000000"/>
              </a:solidFill>
            </a:endParaRPr>
          </a:p>
        </p:txBody>
      </p:sp>
    </p:spTree>
    <p:extLst>
      <p:ext uri="{BB962C8B-B14F-4D97-AF65-F5344CB8AC3E}">
        <p14:creationId xmlns:p14="http://schemas.microsoft.com/office/powerpoint/2010/main" val="164940747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CuadroTexto"/>
          <p:cNvSpPr txBox="1"/>
          <p:nvPr/>
        </p:nvSpPr>
        <p:spPr>
          <a:xfrm>
            <a:off x="174625" y="39688"/>
            <a:ext cx="8885238" cy="4000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914400" fontAlgn="base">
              <a:spcBef>
                <a:spcPct val="0"/>
              </a:spcBef>
              <a:spcAft>
                <a:spcPct val="0"/>
              </a:spcAft>
              <a:defRPr/>
            </a:pPr>
            <a:r>
              <a:rPr lang="it-IT" sz="2000" b="1" dirty="0">
                <a:solidFill>
                  <a:prstClr val="black"/>
                </a:solidFill>
                <a:sym typeface="Helvetica Light"/>
              </a:rPr>
              <a:t>AUSENCIA DE MEV SEGUN EL ORGANO INSPECTOR. CASO PRACTICO</a:t>
            </a:r>
            <a:endParaRPr lang="es-ES" sz="2000" dirty="0">
              <a:solidFill>
                <a:prstClr val="black"/>
              </a:solidFill>
              <a:sym typeface="Helvetica Light"/>
            </a:endParaRPr>
          </a:p>
        </p:txBody>
      </p:sp>
      <p:sp>
        <p:nvSpPr>
          <p:cNvPr id="50179" name="1 Marcador de número de diapositiva"/>
          <p:cNvSpPr>
            <a:spLocks noGrp="1"/>
          </p:cNvSpPr>
          <p:nvPr>
            <p:ph type="sldNum" sz="quarter" idx="12"/>
          </p:nvPr>
        </p:nvSpPr>
        <p:spPr bwMode="auto">
          <a:xfrm>
            <a:off x="8770938" y="644842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B0B33F36-1C88-4AC2-8D42-492655EFEDEF}" type="slidenum">
              <a:rPr lang="en-US" altLang="es-ES">
                <a:solidFill>
                  <a:srgbClr val="000000"/>
                </a:solidFill>
              </a:rPr>
              <a:pPr/>
              <a:t>38</a:t>
            </a:fld>
            <a:endParaRPr lang="en-US" altLang="es-ES">
              <a:solidFill>
                <a:srgbClr val="000000"/>
              </a:solidFill>
            </a:endParaRPr>
          </a:p>
        </p:txBody>
      </p:sp>
      <p:sp>
        <p:nvSpPr>
          <p:cNvPr id="3" name="2 CuadroTexto"/>
          <p:cNvSpPr txBox="1"/>
          <p:nvPr/>
        </p:nvSpPr>
        <p:spPr>
          <a:xfrm>
            <a:off x="174625" y="449263"/>
            <a:ext cx="8885238" cy="16450657"/>
          </a:xfrm>
          <a:prstGeom prst="rect">
            <a:avLst/>
          </a:prstGeom>
          <a:solidFill>
            <a:schemeClr val="accent2">
              <a:lumMod val="20000"/>
              <a:lumOff val="80000"/>
            </a:schemeClr>
          </a:solidFill>
        </p:spPr>
        <p:txBody>
          <a:bodyPr>
            <a:spAutoFit/>
          </a:bodyPr>
          <a:lstStyle/>
          <a:p>
            <a:pPr algn="just" defTabSz="914400" eaLnBrk="0" fontAlgn="base" hangingPunct="0">
              <a:spcBef>
                <a:spcPct val="0"/>
              </a:spcBef>
              <a:spcAft>
                <a:spcPct val="0"/>
              </a:spcAft>
              <a:defRPr/>
            </a:pPr>
            <a:r>
              <a:rPr lang="es-ES" sz="1750" kern="0" dirty="0">
                <a:solidFill>
                  <a:prstClr val="black"/>
                </a:solidFill>
                <a:latin typeface="ArialMT"/>
                <a:ea typeface="Aptos" panose="020B0004020202020204" pitchFamily="34" charset="0"/>
                <a:cs typeface="ArialMT"/>
                <a:sym typeface="Helvetica Light"/>
              </a:rPr>
              <a:t>	</a:t>
            </a:r>
            <a:r>
              <a:rPr lang="es-ES" kern="0" dirty="0" err="1">
                <a:solidFill>
                  <a:prstClr val="black"/>
                </a:solidFill>
                <a:latin typeface="ArialMT"/>
                <a:ea typeface="Aptos" panose="020B0004020202020204" pitchFamily="34" charset="0"/>
                <a:cs typeface="ArialMT"/>
                <a:sym typeface="Helvetica Light"/>
              </a:rPr>
              <a:t>ii</a:t>
            </a:r>
            <a:r>
              <a:rPr lang="es-ES" kern="0" dirty="0">
                <a:solidFill>
                  <a:prstClr val="black"/>
                </a:solidFill>
                <a:latin typeface="ArialMT"/>
                <a:ea typeface="Aptos" panose="020B0004020202020204" pitchFamily="34" charset="0"/>
                <a:cs typeface="ArialMT"/>
                <a:sym typeface="Helvetica Light"/>
              </a:rPr>
              <a:t>.- Desde el propio ejercicio 2021 ambas sociedades han venido obteniendo beneficios por importe de 110.000€ anuales que destinan a RV. En el acuerdo social de distribución, se señala que se reparten las reservas generadas en años 2015 y anteriores. </a:t>
            </a:r>
          </a:p>
          <a:p>
            <a:pPr algn="just" defTabSz="914400" eaLnBrk="0" fontAlgn="base" hangingPunct="0">
              <a:spcBef>
                <a:spcPct val="0"/>
              </a:spcBef>
              <a:spcAft>
                <a:spcPct val="0"/>
              </a:spcAft>
              <a:defRPr/>
            </a:pPr>
            <a:endParaRPr lang="es-ES"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kern="0" dirty="0">
                <a:solidFill>
                  <a:srgbClr val="1F497D"/>
                </a:solidFill>
                <a:latin typeface="ArialMT"/>
                <a:ea typeface="Aptos" panose="020B0004020202020204" pitchFamily="34" charset="0"/>
                <a:cs typeface="ArialMT"/>
                <a:sym typeface="Helvetica Light"/>
              </a:rPr>
              <a:t>En este caso dado y aunque cada sociedad ha obtenido beneficios por 110.000€ anuales (importe mayor que lo que reparte), como de forma expresa la designación contenida en el acuerdo social, dispone que se trata de la distribución de reservas generadas en 2015 y anteriores, las mismas se corresponden con las reservas que </a:t>
            </a:r>
            <a:r>
              <a:rPr lang="es-ES" kern="0" dirty="0" err="1">
                <a:solidFill>
                  <a:srgbClr val="1F497D"/>
                </a:solidFill>
                <a:latin typeface="ArialMT"/>
                <a:ea typeface="Aptos" panose="020B0004020202020204" pitchFamily="34" charset="0"/>
                <a:cs typeface="ArialMT"/>
                <a:sym typeface="Helvetica Light"/>
              </a:rPr>
              <a:t>tenian</a:t>
            </a:r>
            <a:r>
              <a:rPr lang="es-ES" kern="0" dirty="0">
                <a:solidFill>
                  <a:srgbClr val="1F497D"/>
                </a:solidFill>
                <a:latin typeface="ArialMT"/>
                <a:ea typeface="Aptos" panose="020B0004020202020204" pitchFamily="34" charset="0"/>
                <a:cs typeface="ArialMT"/>
                <a:sym typeface="Helvetica Light"/>
              </a:rPr>
              <a:t> las sociedades en el momento de su aportación a la holding, por lo que la renta a integrar en la BIA (50% en cada socio)  será por cada sociedad que ha repartido los dividendos a la holding de : 100.000 – 5% x 100.000 x 25%, es decir, la renta gravable efectiva obtenida por el socio de forma indirecta a través de la holding menos la tributación en sede de la propia holding.</a:t>
            </a:r>
          </a:p>
          <a:p>
            <a:pPr algn="just" defTabSz="914400" eaLnBrk="0" fontAlgn="base" hangingPunct="0">
              <a:spcBef>
                <a:spcPct val="0"/>
              </a:spcBef>
              <a:spcAft>
                <a:spcPct val="0"/>
              </a:spcAft>
              <a:defRPr/>
            </a:pPr>
            <a:endParaRPr lang="es-ES" kern="0" dirty="0">
              <a:solidFill>
                <a:srgbClr val="1F497D"/>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b="1" kern="0" dirty="0">
                <a:solidFill>
                  <a:prstClr val="black"/>
                </a:solidFill>
                <a:latin typeface="ArialMT"/>
                <a:ea typeface="Aptos" panose="020B0004020202020204" pitchFamily="34" charset="0"/>
                <a:cs typeface="ArialMT"/>
                <a:sym typeface="Helvetica Light"/>
              </a:rPr>
              <a:t>PROCEDIMIENTO</a:t>
            </a:r>
            <a:r>
              <a:rPr lang="es-ES" kern="0" dirty="0">
                <a:solidFill>
                  <a:prstClr val="black"/>
                </a:solidFill>
                <a:latin typeface="ArialMT"/>
                <a:ea typeface="Aptos" panose="020B0004020202020204" pitchFamily="34" charset="0"/>
                <a:cs typeface="ArialMT"/>
                <a:sym typeface="Helvetica Light"/>
              </a:rPr>
              <a:t>: Dado que la regularización es de un periodo inicialmente no incluido en la CIA, la inspección al darse cuenta de los hechos debió hacer una ampliación de las actuaciones para los periodos 2022 y 2023, o bien si no se amplían las mismas los contribuyentes deberán presentar y acreditar  a la inspección las declaraciones complementarias procedentes. Respecto de los dividendos percibidos por la holding en los años 2025 y 2026 los contribuyentes deberán incluirlos en sus declaraciones en la BIA.</a:t>
            </a:r>
          </a:p>
          <a:p>
            <a:pPr algn="just" defTabSz="914400" eaLnBrk="0" fontAlgn="base" hangingPunct="0">
              <a:spcBef>
                <a:spcPct val="0"/>
              </a:spcBef>
              <a:spcAft>
                <a:spcPct val="0"/>
              </a:spcAft>
              <a:defRPr/>
            </a:pPr>
            <a:endParaRPr lang="es-ES"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750" kern="0" dirty="0">
              <a:solidFill>
                <a:srgbClr val="1F497D"/>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750" kern="0" dirty="0">
              <a:solidFill>
                <a:srgbClr val="1F497D"/>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sz="1750" kern="0" dirty="0">
                <a:solidFill>
                  <a:prstClr val="black"/>
                </a:solidFill>
                <a:latin typeface="ArialMT"/>
                <a:ea typeface="Aptos" panose="020B0004020202020204" pitchFamily="34" charset="0"/>
                <a:cs typeface="ArialMT"/>
                <a:sym typeface="Helvetica Light"/>
              </a:rPr>
              <a:t>	</a:t>
            </a:r>
            <a:r>
              <a:rPr lang="es-ES" sz="1750" kern="0" dirty="0" err="1">
                <a:solidFill>
                  <a:prstClr val="black"/>
                </a:solidFill>
                <a:latin typeface="ArialMT"/>
                <a:ea typeface="Aptos" panose="020B0004020202020204" pitchFamily="34" charset="0"/>
                <a:cs typeface="ArialMT"/>
                <a:sym typeface="Helvetica Light"/>
              </a:rPr>
              <a:t>ii</a:t>
            </a:r>
            <a:r>
              <a:rPr lang="es-ES" sz="1750" kern="0" dirty="0">
                <a:solidFill>
                  <a:prstClr val="black"/>
                </a:solidFill>
                <a:latin typeface="ArialMT"/>
                <a:ea typeface="Aptos" panose="020B0004020202020204" pitchFamily="34" charset="0"/>
                <a:cs typeface="ArialMT"/>
                <a:sym typeface="Helvetica Light"/>
              </a:rPr>
              <a:t>.- Desde el propio ejercicio 2021 ambas sociedades han venido obteniendo beneficios por importe de 110.000€ anuales que destinan a RV. En el acuerdo social de distribución, se señala que se reparten las reservas generadas en años 2015 y anteriores. </a:t>
            </a:r>
          </a:p>
          <a:p>
            <a:pPr algn="just" defTabSz="914400" eaLnBrk="0" fontAlgn="base" hangingPunct="0">
              <a:spcBef>
                <a:spcPct val="0"/>
              </a:spcBef>
              <a:spcAft>
                <a:spcPct val="0"/>
              </a:spcAft>
              <a:defRPr/>
            </a:pPr>
            <a:r>
              <a:rPr lang="es-ES" sz="1750" kern="0" dirty="0">
                <a:solidFill>
                  <a:srgbClr val="1F497D"/>
                </a:solidFill>
                <a:latin typeface="ArialMT"/>
                <a:ea typeface="Aptos" panose="020B0004020202020204" pitchFamily="34" charset="0"/>
                <a:cs typeface="ArialMT"/>
                <a:sym typeface="Helvetica Light"/>
              </a:rPr>
              <a:t>En este caso dado y aunque cada sociedad ha obtenido beneficios por 110.000€ anuales (importe mayor que lo que reparte), como de forma expresa la designación contenida en el acuerdo social, dispone que se trata de la distribución de reservas generadas en 2015 y anteriores, las mismas corresponden se corresponden atenderá a la y, en su defecto, se considerarán aplicadas las últimas cantidades abonadas a dichas reservas, está claro que en cada año 60.000€, proceden de reservas generadas antes de la aportación no dineraria, por lo que la renta a integrar en la BIA (50% cada socio)  será por cada sociedad que ha repartido los dividendos a la holding de :  60.000 – 5% x 60.000 x 25%</a:t>
            </a:r>
          </a:p>
          <a:p>
            <a:pPr algn="just" defTabSz="914400" eaLnBrk="0" fontAlgn="base" hangingPunct="0">
              <a:spcBef>
                <a:spcPct val="0"/>
              </a:spcBef>
              <a:spcAft>
                <a:spcPct val="0"/>
              </a:spcAft>
              <a:defRPr/>
            </a:pPr>
            <a:endParaRPr lang="es-ES" sz="1750" kern="0" dirty="0">
              <a:solidFill>
                <a:srgbClr val="1F497D"/>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750" kern="0" dirty="0">
              <a:solidFill>
                <a:srgbClr val="1F497D"/>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75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75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75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75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75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75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75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sz="1750" kern="0" dirty="0">
                <a:solidFill>
                  <a:prstClr val="black"/>
                </a:solidFill>
                <a:latin typeface="ArialMT"/>
                <a:ea typeface="Aptos" panose="020B0004020202020204" pitchFamily="34" charset="0"/>
                <a:cs typeface="ArialMT"/>
                <a:sym typeface="Helvetica Light"/>
              </a:rPr>
              <a:t>	 </a:t>
            </a:r>
            <a:r>
              <a:rPr lang="es-ES" sz="1750" kern="0" dirty="0" err="1">
                <a:solidFill>
                  <a:prstClr val="black"/>
                </a:solidFill>
                <a:latin typeface="ArialMT"/>
                <a:ea typeface="Aptos" panose="020B0004020202020204" pitchFamily="34" charset="0"/>
                <a:cs typeface="ArialMT"/>
                <a:sym typeface="Helvetica Light"/>
              </a:rPr>
              <a:t>iii</a:t>
            </a:r>
            <a:r>
              <a:rPr lang="es-ES" sz="1750" kern="0" dirty="0">
                <a:solidFill>
                  <a:prstClr val="black"/>
                </a:solidFill>
                <a:latin typeface="ArialMT"/>
                <a:ea typeface="Aptos" panose="020B0004020202020204" pitchFamily="34" charset="0"/>
                <a:cs typeface="ArialMT"/>
                <a:sym typeface="Helvetica Light"/>
              </a:rPr>
              <a:t>.- Desde el propio ejercicio 2021 ambas sociedades han venido obteniendo perdidas de carácter residual  por importe de 1.000€ anuales que se quedan en la cuenta “Perdidas de ejercicios anteriores”. En el acuerdo social de distribución, no hay designación alguna de las reservas que son objeto de reparto.  </a:t>
            </a:r>
          </a:p>
          <a:p>
            <a:pPr algn="just" defTabSz="914400" eaLnBrk="0" fontAlgn="base" hangingPunct="0">
              <a:spcBef>
                <a:spcPct val="0"/>
              </a:spcBef>
              <a:spcAft>
                <a:spcPct val="0"/>
              </a:spcAft>
              <a:defRPr/>
            </a:pPr>
            <a:r>
              <a:rPr lang="es-ES" sz="1750" kern="0" dirty="0">
                <a:solidFill>
                  <a:prstClr val="black"/>
                </a:solidFill>
                <a:latin typeface="ArialMT"/>
                <a:ea typeface="Aptos" panose="020B0004020202020204" pitchFamily="34" charset="0"/>
                <a:cs typeface="ArialMT"/>
                <a:sym typeface="Helvetica Light"/>
              </a:rPr>
              <a:t>	</a:t>
            </a:r>
            <a:r>
              <a:rPr lang="es-ES" sz="1750" kern="0" dirty="0" err="1">
                <a:solidFill>
                  <a:prstClr val="black"/>
                </a:solidFill>
                <a:latin typeface="ArialMT"/>
                <a:ea typeface="Aptos" panose="020B0004020202020204" pitchFamily="34" charset="0"/>
                <a:cs typeface="ArialMT"/>
                <a:sym typeface="Helvetica Light"/>
              </a:rPr>
              <a:t>iv</a:t>
            </a:r>
            <a:r>
              <a:rPr lang="es-ES" sz="1750" kern="0" dirty="0">
                <a:solidFill>
                  <a:prstClr val="black"/>
                </a:solidFill>
                <a:latin typeface="ArialMT"/>
                <a:ea typeface="Aptos" panose="020B0004020202020204" pitchFamily="34" charset="0"/>
                <a:cs typeface="ArialMT"/>
                <a:sym typeface="Helvetica Light"/>
              </a:rPr>
              <a:t>.- Desde el propio ejercicio 2021 y hasta 2025 ambas sociedades han venido obteniendo pérdidas significativas tal que las mismas han superado las reservas que las entidades tenían en el momento de la operación FEAC, por lo que no se han repartido dividendos en tales años. En los ejercicios 2026 y siguientes las entidades han obtenido beneficios, tal que los mismos absorben las perdidas restantes y además permiten pagar dividendos.</a:t>
            </a:r>
          </a:p>
        </p:txBody>
      </p:sp>
      <p:sp>
        <p:nvSpPr>
          <p:cNvPr id="5" name="1 Marcador de número de diapositiva"/>
          <p:cNvSpPr txBox="1">
            <a:spLocks/>
          </p:cNvSpPr>
          <p:nvPr/>
        </p:nvSpPr>
        <p:spPr bwMode="auto">
          <a:xfrm>
            <a:off x="8753476" y="6455281"/>
            <a:ext cx="39052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defTabSz="430322" eaLnBrk="1" hangingPunct="1">
              <a:defRPr sz="1200">
                <a:solidFill>
                  <a:schemeClr val="tx1"/>
                </a:solidFill>
                <a:latin typeface="Arial" pitchFamily="34" charset="0"/>
                <a:ea typeface="Helvetica Light"/>
                <a:cs typeface="Arial" pitchFamily="34" charset="0"/>
                <a:sym typeface="Helvetica Light"/>
              </a:defRPr>
            </a:lvl1pPr>
            <a:lvl2pPr marL="742950" indent="-285750" algn="ctr" defTabSz="430322">
              <a:defRPr sz="2700">
                <a:solidFill>
                  <a:schemeClr val="tx1"/>
                </a:solidFill>
                <a:latin typeface="Arial" pitchFamily="34" charset="0"/>
                <a:ea typeface="Helvetica Light"/>
                <a:cs typeface="Arial" pitchFamily="34" charset="0"/>
                <a:sym typeface="Helvetica Light"/>
              </a:defRPr>
            </a:lvl2pPr>
            <a:lvl3pPr marL="1143000" indent="-228600" algn="ctr" defTabSz="430322">
              <a:defRPr sz="2700">
                <a:solidFill>
                  <a:schemeClr val="tx1"/>
                </a:solidFill>
                <a:latin typeface="Arial" pitchFamily="34" charset="0"/>
                <a:ea typeface="Helvetica Light"/>
                <a:cs typeface="Arial" pitchFamily="34" charset="0"/>
                <a:sym typeface="Helvetica Light"/>
              </a:defRPr>
            </a:lvl3pPr>
            <a:lvl4pPr marL="1600200" indent="-228600" algn="ctr" defTabSz="430322">
              <a:defRPr sz="2700">
                <a:solidFill>
                  <a:schemeClr val="tx1"/>
                </a:solidFill>
                <a:latin typeface="Arial" pitchFamily="34" charset="0"/>
                <a:ea typeface="Helvetica Light"/>
                <a:cs typeface="Arial" pitchFamily="34" charset="0"/>
                <a:sym typeface="Helvetica Light"/>
              </a:defRPr>
            </a:lvl4pPr>
            <a:lvl5pPr marL="2057400" indent="-228600" algn="ctr" defTabSz="430322">
              <a:defRPr sz="2700">
                <a:solidFill>
                  <a:schemeClr val="tx1"/>
                </a:solidFill>
                <a:latin typeface="Arial" pitchFamily="34" charset="0"/>
                <a:ea typeface="Helvetica Light"/>
                <a:cs typeface="Arial" pitchFamily="34" charset="0"/>
                <a:sym typeface="Helvetica Light"/>
              </a:defRPr>
            </a:lvl5pPr>
            <a:lvl6pPr marL="25146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6pPr>
            <a:lvl7pPr marL="29718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7pPr>
            <a:lvl8pPr marL="34290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8pPr>
            <a:lvl9pPr marL="38862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9pPr>
          </a:lstStyle>
          <a:p>
            <a:pPr>
              <a:defRPr/>
            </a:pPr>
            <a:fld id="{5F512769-F097-4BE1-865B-D93749F7E0B7}" type="slidenum">
              <a:rPr lang="en-US" altLang="es-ES" kern="0" smtClean="0">
                <a:solidFill>
                  <a:srgbClr val="000000"/>
                </a:solidFill>
              </a:rPr>
              <a:pPr>
                <a:defRPr/>
              </a:pPr>
              <a:t>38</a:t>
            </a:fld>
            <a:endParaRPr lang="en-US" altLang="es-ES" kern="0" dirty="0">
              <a:solidFill>
                <a:srgbClr val="000000"/>
              </a:solidFill>
            </a:endParaRPr>
          </a:p>
        </p:txBody>
      </p:sp>
    </p:spTree>
    <p:extLst>
      <p:ext uri="{BB962C8B-B14F-4D97-AF65-F5344CB8AC3E}">
        <p14:creationId xmlns:p14="http://schemas.microsoft.com/office/powerpoint/2010/main" val="386124264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CuadroTexto"/>
          <p:cNvSpPr txBox="1"/>
          <p:nvPr/>
        </p:nvSpPr>
        <p:spPr>
          <a:xfrm>
            <a:off x="174625" y="39688"/>
            <a:ext cx="8885238" cy="4000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914400" fontAlgn="base">
              <a:spcBef>
                <a:spcPct val="0"/>
              </a:spcBef>
              <a:spcAft>
                <a:spcPct val="0"/>
              </a:spcAft>
              <a:defRPr/>
            </a:pPr>
            <a:r>
              <a:rPr lang="it-IT" sz="2000" b="1" dirty="0">
                <a:solidFill>
                  <a:prstClr val="black"/>
                </a:solidFill>
                <a:sym typeface="Helvetica Light"/>
              </a:rPr>
              <a:t>AUSENCIA DE MEV SEGUN EL ORGANO INSPECTOR. CASO PRACTICO</a:t>
            </a:r>
            <a:endParaRPr lang="es-ES" sz="2000" dirty="0">
              <a:solidFill>
                <a:prstClr val="black"/>
              </a:solidFill>
              <a:sym typeface="Helvetica Light"/>
            </a:endParaRPr>
          </a:p>
        </p:txBody>
      </p:sp>
      <p:sp>
        <p:nvSpPr>
          <p:cNvPr id="50179" name="1 Marcador de número de diapositiva"/>
          <p:cNvSpPr>
            <a:spLocks noGrp="1"/>
          </p:cNvSpPr>
          <p:nvPr>
            <p:ph type="sldNum" sz="quarter" idx="12"/>
          </p:nvPr>
        </p:nvSpPr>
        <p:spPr bwMode="auto">
          <a:xfrm>
            <a:off x="8770938" y="644842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B0B33F36-1C88-4AC2-8D42-492655EFEDEF}" type="slidenum">
              <a:rPr lang="en-US" altLang="es-ES">
                <a:solidFill>
                  <a:srgbClr val="000000"/>
                </a:solidFill>
              </a:rPr>
              <a:pPr/>
              <a:t>39</a:t>
            </a:fld>
            <a:endParaRPr lang="en-US" altLang="es-ES">
              <a:solidFill>
                <a:srgbClr val="000000"/>
              </a:solidFill>
            </a:endParaRPr>
          </a:p>
        </p:txBody>
      </p:sp>
      <p:sp>
        <p:nvSpPr>
          <p:cNvPr id="3" name="2 CuadroTexto"/>
          <p:cNvSpPr txBox="1"/>
          <p:nvPr/>
        </p:nvSpPr>
        <p:spPr>
          <a:xfrm>
            <a:off x="174625" y="449263"/>
            <a:ext cx="8885238" cy="11333872"/>
          </a:xfrm>
          <a:prstGeom prst="rect">
            <a:avLst/>
          </a:prstGeom>
          <a:solidFill>
            <a:schemeClr val="accent2">
              <a:lumMod val="20000"/>
              <a:lumOff val="80000"/>
            </a:schemeClr>
          </a:solidFill>
        </p:spPr>
        <p:txBody>
          <a:bodyPr>
            <a:spAutoFit/>
          </a:bodyPr>
          <a:lstStyle/>
          <a:p>
            <a:pPr algn="just" defTabSz="914400" eaLnBrk="0" fontAlgn="base" hangingPunct="0">
              <a:spcBef>
                <a:spcPct val="0"/>
              </a:spcBef>
              <a:spcAft>
                <a:spcPct val="0"/>
              </a:spcAft>
              <a:defRPr/>
            </a:pPr>
            <a:r>
              <a:rPr lang="es-ES" kern="0" dirty="0">
                <a:solidFill>
                  <a:prstClr val="black"/>
                </a:solidFill>
                <a:latin typeface="ArialMT"/>
                <a:ea typeface="Aptos" panose="020B0004020202020204" pitchFamily="34" charset="0"/>
                <a:cs typeface="ArialMT"/>
                <a:sym typeface="Helvetica Light"/>
              </a:rPr>
              <a:t>	iii.- Desde el propio ejercicio 2021 ambas sociedades han venido obteniendo perdidas de carácter residual  por importe de 1.000€ anuales que se quedan en la cuenta “Perdidas de ejercicios anteriores”. En el acuerdo social de distribución, no hay designación alguna de las reservas que son objeto de reparto. </a:t>
            </a:r>
          </a:p>
          <a:p>
            <a:pPr algn="just" defTabSz="914400" eaLnBrk="0" fontAlgn="base" hangingPunct="0">
              <a:spcBef>
                <a:spcPct val="0"/>
              </a:spcBef>
              <a:spcAft>
                <a:spcPct val="0"/>
              </a:spcAft>
              <a:defRPr/>
            </a:pPr>
            <a:endParaRPr lang="es-ES" kern="0" dirty="0">
              <a:solidFill>
                <a:srgbClr val="1F497D"/>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kern="0" dirty="0">
                <a:solidFill>
                  <a:srgbClr val="1F497D"/>
                </a:solidFill>
                <a:latin typeface="ArialMT"/>
                <a:ea typeface="Aptos" panose="020B0004020202020204" pitchFamily="34" charset="0"/>
                <a:cs typeface="ArialMT"/>
                <a:sym typeface="Helvetica Light"/>
              </a:rPr>
              <a:t>En este caso dado y dado que desde la fecha de canje la sociedad solo obtiene perdidas, no hay lugar a dudas que los dividendos repartidos cada año se corresponden con reservas generadas antes de la operación FEAC, y ello aunque en el acuerdo social de distribución, no haya designación alguna acerca de las reservas que son objeto de reparto por cada sociedad, por lo que la renta a integrar en la BIA (50% en cada socio)  será por cada sociedad que ha repartido los dividendos a la holding de : 100.000 – 5% x 100.000 x 25%, es decir, la renta gravable efectiva obtenida por el socio de forma indirecta a través de la holding menos la tributación en sede de la propia holding.</a:t>
            </a:r>
          </a:p>
          <a:p>
            <a:pPr algn="just" defTabSz="914400" eaLnBrk="0" fontAlgn="base" hangingPunct="0">
              <a:spcBef>
                <a:spcPct val="0"/>
              </a:spcBef>
              <a:spcAft>
                <a:spcPct val="0"/>
              </a:spcAft>
              <a:defRPr/>
            </a:pPr>
            <a:endParaRPr lang="es-ES" kern="0" dirty="0">
              <a:solidFill>
                <a:srgbClr val="1F497D"/>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b="1" kern="0" dirty="0">
                <a:solidFill>
                  <a:prstClr val="black"/>
                </a:solidFill>
                <a:latin typeface="ArialMT"/>
                <a:ea typeface="Aptos" panose="020B0004020202020204" pitchFamily="34" charset="0"/>
                <a:cs typeface="ArialMT"/>
                <a:sym typeface="Helvetica Light"/>
              </a:rPr>
              <a:t>PROCEDIMIENTO</a:t>
            </a:r>
            <a:r>
              <a:rPr lang="es-ES" kern="0" dirty="0">
                <a:solidFill>
                  <a:prstClr val="black"/>
                </a:solidFill>
                <a:latin typeface="ArialMT"/>
                <a:ea typeface="Aptos" panose="020B0004020202020204" pitchFamily="34" charset="0"/>
                <a:cs typeface="ArialMT"/>
                <a:sym typeface="Helvetica Light"/>
              </a:rPr>
              <a:t>: Dado que la regularización es de un periodo inicialmente no incluido en la CIA, la inspección al darse cuenta de los hechos debió hacer una ampliación de las actuaciones para los periodos 2022 y 2023, o bien si no se amplían las mismas los contribuyentes deberán presentar y acreditar  a la inspección las declaraciones complementarias procedentes. Respecto de los dividendos percibidos por la holding en los años 2025 y 2026 los contribuyentes deberán incluirlos en sus declaraciones en la BIA.</a:t>
            </a:r>
          </a:p>
          <a:p>
            <a:pPr algn="just" defTabSz="914400" eaLnBrk="0" fontAlgn="base" hangingPunct="0">
              <a:spcBef>
                <a:spcPct val="0"/>
              </a:spcBef>
              <a:spcAft>
                <a:spcPct val="0"/>
              </a:spcAft>
              <a:defRPr/>
            </a:pPr>
            <a:endParaRPr lang="es-ES"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750" kern="0" dirty="0">
              <a:solidFill>
                <a:srgbClr val="1F497D"/>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750" kern="0" dirty="0">
              <a:solidFill>
                <a:srgbClr val="1F497D"/>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sz="1750" kern="0" dirty="0">
                <a:solidFill>
                  <a:prstClr val="black"/>
                </a:solidFill>
                <a:latin typeface="ArialMT"/>
                <a:ea typeface="Aptos" panose="020B0004020202020204" pitchFamily="34" charset="0"/>
                <a:cs typeface="ArialMT"/>
                <a:sym typeface="Helvetica Light"/>
              </a:rPr>
              <a:t>	</a:t>
            </a:r>
          </a:p>
          <a:p>
            <a:pPr algn="just" defTabSz="914400" eaLnBrk="0" fontAlgn="base" hangingPunct="0">
              <a:spcBef>
                <a:spcPct val="0"/>
              </a:spcBef>
              <a:spcAft>
                <a:spcPct val="0"/>
              </a:spcAft>
              <a:defRPr/>
            </a:pPr>
            <a:endParaRPr lang="es-ES" sz="175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75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75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75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75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75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sz="1750" kern="0" dirty="0">
                <a:solidFill>
                  <a:prstClr val="black"/>
                </a:solidFill>
                <a:latin typeface="ArialMT"/>
                <a:ea typeface="Aptos" panose="020B0004020202020204" pitchFamily="34" charset="0"/>
                <a:cs typeface="ArialMT"/>
                <a:sym typeface="Helvetica Light"/>
              </a:rPr>
              <a:t>	 	iv.- Desde el propio ejercicio 2021 y hasta 2025 ambas sociedades han venido obteniendo pérdidas significativas tal que las mismas han superado las reservas que las entidades tenían en el momento de la operación FEAC, por lo que no se han repartido dividendos en tales años. En los ejercicios 2026 y siguientes las entidades han obtenido beneficios, tal que los mismos absorben las perdidas restantes y además permiten pagar dividendos.</a:t>
            </a:r>
          </a:p>
        </p:txBody>
      </p:sp>
      <p:sp>
        <p:nvSpPr>
          <p:cNvPr id="5" name="1 Marcador de número de diapositiva"/>
          <p:cNvSpPr txBox="1">
            <a:spLocks/>
          </p:cNvSpPr>
          <p:nvPr/>
        </p:nvSpPr>
        <p:spPr bwMode="auto">
          <a:xfrm>
            <a:off x="8753476" y="6455281"/>
            <a:ext cx="39052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defTabSz="430322" eaLnBrk="1" hangingPunct="1">
              <a:defRPr sz="1200">
                <a:solidFill>
                  <a:schemeClr val="tx1"/>
                </a:solidFill>
                <a:latin typeface="Arial" pitchFamily="34" charset="0"/>
                <a:ea typeface="Helvetica Light"/>
                <a:cs typeface="Arial" pitchFamily="34" charset="0"/>
                <a:sym typeface="Helvetica Light"/>
              </a:defRPr>
            </a:lvl1pPr>
            <a:lvl2pPr marL="742950" indent="-285750" algn="ctr" defTabSz="430322">
              <a:defRPr sz="2700">
                <a:solidFill>
                  <a:schemeClr val="tx1"/>
                </a:solidFill>
                <a:latin typeface="Arial" pitchFamily="34" charset="0"/>
                <a:ea typeface="Helvetica Light"/>
                <a:cs typeface="Arial" pitchFamily="34" charset="0"/>
                <a:sym typeface="Helvetica Light"/>
              </a:defRPr>
            </a:lvl2pPr>
            <a:lvl3pPr marL="1143000" indent="-228600" algn="ctr" defTabSz="430322">
              <a:defRPr sz="2700">
                <a:solidFill>
                  <a:schemeClr val="tx1"/>
                </a:solidFill>
                <a:latin typeface="Arial" pitchFamily="34" charset="0"/>
                <a:ea typeface="Helvetica Light"/>
                <a:cs typeface="Arial" pitchFamily="34" charset="0"/>
                <a:sym typeface="Helvetica Light"/>
              </a:defRPr>
            </a:lvl3pPr>
            <a:lvl4pPr marL="1600200" indent="-228600" algn="ctr" defTabSz="430322">
              <a:defRPr sz="2700">
                <a:solidFill>
                  <a:schemeClr val="tx1"/>
                </a:solidFill>
                <a:latin typeface="Arial" pitchFamily="34" charset="0"/>
                <a:ea typeface="Helvetica Light"/>
                <a:cs typeface="Arial" pitchFamily="34" charset="0"/>
                <a:sym typeface="Helvetica Light"/>
              </a:defRPr>
            </a:lvl4pPr>
            <a:lvl5pPr marL="2057400" indent="-228600" algn="ctr" defTabSz="430322">
              <a:defRPr sz="2700">
                <a:solidFill>
                  <a:schemeClr val="tx1"/>
                </a:solidFill>
                <a:latin typeface="Arial" pitchFamily="34" charset="0"/>
                <a:ea typeface="Helvetica Light"/>
                <a:cs typeface="Arial" pitchFamily="34" charset="0"/>
                <a:sym typeface="Helvetica Light"/>
              </a:defRPr>
            </a:lvl5pPr>
            <a:lvl6pPr marL="25146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6pPr>
            <a:lvl7pPr marL="29718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7pPr>
            <a:lvl8pPr marL="34290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8pPr>
            <a:lvl9pPr marL="38862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9pPr>
          </a:lstStyle>
          <a:p>
            <a:pPr>
              <a:defRPr/>
            </a:pPr>
            <a:fld id="{5F512769-F097-4BE1-865B-D93749F7E0B7}" type="slidenum">
              <a:rPr lang="en-US" altLang="es-ES" kern="0" smtClean="0">
                <a:solidFill>
                  <a:srgbClr val="000000"/>
                </a:solidFill>
              </a:rPr>
              <a:pPr>
                <a:defRPr/>
              </a:pPr>
              <a:t>39</a:t>
            </a:fld>
            <a:endParaRPr lang="en-US" altLang="es-ES" kern="0" dirty="0">
              <a:solidFill>
                <a:srgbClr val="000000"/>
              </a:solidFill>
            </a:endParaRPr>
          </a:p>
        </p:txBody>
      </p:sp>
    </p:spTree>
    <p:extLst>
      <p:ext uri="{BB962C8B-B14F-4D97-AF65-F5344CB8AC3E}">
        <p14:creationId xmlns:p14="http://schemas.microsoft.com/office/powerpoint/2010/main" val="10745362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CuadroTexto"/>
          <p:cNvSpPr txBox="1"/>
          <p:nvPr/>
        </p:nvSpPr>
        <p:spPr>
          <a:xfrm>
            <a:off x="88106" y="869638"/>
            <a:ext cx="8885238" cy="4000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it-IT" sz="2000" b="1" dirty="0"/>
              <a:t>ANALISIS DE LAS ESTRUCTURAS SOCIETARIAS HOLDING</a:t>
            </a:r>
            <a:endParaRPr lang="es-ES" sz="2000" dirty="0"/>
          </a:p>
        </p:txBody>
      </p:sp>
      <p:sp>
        <p:nvSpPr>
          <p:cNvPr id="24579" name="1 Marcador de número de diapositiva"/>
          <p:cNvSpPr>
            <a:spLocks noGrp="1"/>
          </p:cNvSpPr>
          <p:nvPr>
            <p:ph type="sldNum" sz="quarter" idx="12"/>
          </p:nvPr>
        </p:nvSpPr>
        <p:spPr bwMode="auto">
          <a:xfrm>
            <a:off x="8777288" y="649287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fld id="{6EE068FA-3EE7-4F94-A8B2-0049439A73F7}" type="slidenum">
              <a:rPr lang="en-US" altLang="es-ES" sz="1200">
                <a:solidFill>
                  <a:srgbClr val="000000"/>
                </a:solidFill>
                <a:latin typeface="Arial" pitchFamily="34" charset="0"/>
              </a:rPr>
              <a:pPr/>
              <a:t>4</a:t>
            </a:fld>
            <a:endParaRPr lang="en-US" altLang="es-ES" sz="1200">
              <a:solidFill>
                <a:srgbClr val="000000"/>
              </a:solidFill>
              <a:latin typeface="Arial" pitchFamily="34" charset="0"/>
            </a:endParaRPr>
          </a:p>
        </p:txBody>
      </p:sp>
      <p:sp>
        <p:nvSpPr>
          <p:cNvPr id="9" name="Rectángulo: esquinas redondeadas 8"/>
          <p:cNvSpPr/>
          <p:nvPr/>
        </p:nvSpPr>
        <p:spPr>
          <a:xfrm>
            <a:off x="174625" y="1435390"/>
            <a:ext cx="8712200" cy="5235575"/>
          </a:xfrm>
          <a:prstGeom prst="roundRect">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s-ES" dirty="0"/>
          </a:p>
        </p:txBody>
      </p:sp>
      <p:sp>
        <p:nvSpPr>
          <p:cNvPr id="24581" name="CuadroTexto 9"/>
          <p:cNvSpPr txBox="1">
            <a:spLocks noChangeArrowheads="1"/>
          </p:cNvSpPr>
          <p:nvPr/>
        </p:nvSpPr>
        <p:spPr bwMode="auto">
          <a:xfrm>
            <a:off x="174625" y="1547019"/>
            <a:ext cx="8526462"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a:r>
              <a:rPr lang="es-ES" altLang="es-ES" sz="2000" b="1" dirty="0">
                <a:latin typeface="Arial" pitchFamily="34" charset="0"/>
              </a:rPr>
              <a:t>¿ HAY ALGUNA RELACIÓN HAY ENTRE LAS ESTRUCTURAS HOLDING Y EL INTERES COMPUESTO?. </a:t>
            </a:r>
          </a:p>
          <a:p>
            <a:pPr algn="just"/>
            <a:endParaRPr lang="es-ES" altLang="es-ES" sz="2000" dirty="0">
              <a:latin typeface="Arial" pitchFamily="34" charset="0"/>
            </a:endParaRPr>
          </a:p>
          <a:p>
            <a:pPr algn="just"/>
            <a:r>
              <a:rPr lang="es-ES" altLang="es-ES" sz="2000" dirty="0">
                <a:latin typeface="Arial" pitchFamily="34" charset="0"/>
              </a:rPr>
              <a:t>LA RESPUESTA ES QUE SI, YA QUE HAY UNA TOTAL Y ABSOLUTA  CORRELACIÓN ENTRE AMBOS CONCEPTOS, MAXIME  SI TENEMOS EN CUENTA EL Nº DE HECHOS IMPONIBLES Y EL IMPORTE DE LAS RENTAS QUE PERCIBE EL EMPRESARIO A LO LARGO DE SU VIDA, DERIVADAS DE LA ACTIVIDAD ECONOMICA REALIZADA POR SUS </a:t>
            </a:r>
            <a:r>
              <a:rPr lang="es-ES" altLang="es-ES" sz="2000" dirty="0" smtClean="0">
                <a:latin typeface="Arial" pitchFamily="34" charset="0"/>
              </a:rPr>
              <a:t>EMPRESAS, </a:t>
            </a:r>
            <a:r>
              <a:rPr lang="es-ES" altLang="es-ES" sz="2000" dirty="0">
                <a:latin typeface="Arial" pitchFamily="34" charset="0"/>
              </a:rPr>
              <a:t>PARA SUS INVERSIONES PRIVATIVAS Y </a:t>
            </a:r>
            <a:r>
              <a:rPr lang="es-ES" altLang="es-ES" sz="2000" dirty="0" smtClean="0">
                <a:latin typeface="Arial" pitchFamily="34" charset="0"/>
              </a:rPr>
              <a:t>PARTICULARES.</a:t>
            </a:r>
          </a:p>
          <a:p>
            <a:pPr algn="just"/>
            <a:r>
              <a:rPr lang="es-ES" altLang="es-ES" sz="2000" dirty="0" smtClean="0">
                <a:latin typeface="Arial" pitchFamily="34" charset="0"/>
              </a:rPr>
              <a:t>SI ESTAS RENTAS SE </a:t>
            </a:r>
            <a:r>
              <a:rPr lang="es-ES" altLang="es-ES" sz="2000" dirty="0">
                <a:latin typeface="Arial" pitchFamily="34" charset="0"/>
              </a:rPr>
              <a:t>HUBIERAN QUEDADO EN UNA ESTRUCTURA HOLDING SE HUBIERAN REPRODUCIDO DE MANERA EXPONENCIAL GENERANDO ASÍ UN EFECTO PIRAMIDACIÓN DE  RIQUEZA, Y TODO ELLO DEBIDO A LA AUSENCIA DE IMPOSICION O BIEN A UNA IMPOSICION MINIMA. </a:t>
            </a:r>
          </a:p>
          <a:p>
            <a:endParaRPr lang="es-ES" altLang="es-ES" sz="1800" dirty="0">
              <a:latin typeface="Arial" pitchFamily="34" charset="0"/>
            </a:endParaRPr>
          </a:p>
        </p:txBody>
      </p:sp>
      <p:pic>
        <p:nvPicPr>
          <p:cNvPr id="6" name="Imagen 4">
            <a:extLst>
              <a:ext uri="{FF2B5EF4-FFF2-40B4-BE49-F238E27FC236}">
                <a16:creationId xmlns:a16="http://schemas.microsoft.com/office/drawing/2014/main" xmlns="" id="{A2325222-D105-EF3B-23F7-B8796377D2C8}"/>
              </a:ext>
            </a:extLst>
          </p:cNvPr>
          <p:cNvPicPr>
            <a:picLocks noChangeAspect="1"/>
          </p:cNvPicPr>
          <p:nvPr/>
        </p:nvPicPr>
        <p:blipFill rotWithShape="1">
          <a:blip r:embed="rId3"/>
          <a:srcRect b="87433"/>
          <a:stretch/>
        </p:blipFill>
        <p:spPr>
          <a:xfrm>
            <a:off x="0" y="0"/>
            <a:ext cx="9144000" cy="858669"/>
          </a:xfrm>
          <a:prstGeom prst="rect">
            <a:avLst/>
          </a:prstGeom>
        </p:spPr>
      </p:pic>
    </p:spTree>
    <p:extLst>
      <p:ext uri="{BB962C8B-B14F-4D97-AF65-F5344CB8AC3E}">
        <p14:creationId xmlns:p14="http://schemas.microsoft.com/office/powerpoint/2010/main" val="328085958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CuadroTexto"/>
          <p:cNvSpPr txBox="1"/>
          <p:nvPr/>
        </p:nvSpPr>
        <p:spPr>
          <a:xfrm>
            <a:off x="174625" y="39688"/>
            <a:ext cx="8885238" cy="4000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914400" fontAlgn="base">
              <a:spcBef>
                <a:spcPct val="0"/>
              </a:spcBef>
              <a:spcAft>
                <a:spcPct val="0"/>
              </a:spcAft>
              <a:defRPr/>
            </a:pPr>
            <a:r>
              <a:rPr lang="it-IT" sz="2000" b="1" dirty="0">
                <a:solidFill>
                  <a:prstClr val="black"/>
                </a:solidFill>
                <a:sym typeface="Helvetica Light"/>
              </a:rPr>
              <a:t>AUSENCIA DE MEV SEGUN EL ORGANO INSPECTOR. CASO PRACTICO</a:t>
            </a:r>
            <a:endParaRPr lang="es-ES" sz="2000" dirty="0">
              <a:solidFill>
                <a:prstClr val="black"/>
              </a:solidFill>
              <a:sym typeface="Helvetica Light"/>
            </a:endParaRPr>
          </a:p>
        </p:txBody>
      </p:sp>
      <p:sp>
        <p:nvSpPr>
          <p:cNvPr id="50179" name="1 Marcador de número de diapositiva"/>
          <p:cNvSpPr>
            <a:spLocks noGrp="1"/>
          </p:cNvSpPr>
          <p:nvPr>
            <p:ph type="sldNum" sz="quarter" idx="12"/>
          </p:nvPr>
        </p:nvSpPr>
        <p:spPr bwMode="auto">
          <a:xfrm>
            <a:off x="8770938" y="644842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B0B33F36-1C88-4AC2-8D42-492655EFEDEF}" type="slidenum">
              <a:rPr lang="en-US" altLang="es-ES">
                <a:solidFill>
                  <a:srgbClr val="000000"/>
                </a:solidFill>
              </a:rPr>
              <a:pPr/>
              <a:t>40</a:t>
            </a:fld>
            <a:endParaRPr lang="en-US" altLang="es-ES">
              <a:solidFill>
                <a:srgbClr val="000000"/>
              </a:solidFill>
            </a:endParaRPr>
          </a:p>
        </p:txBody>
      </p:sp>
      <p:sp>
        <p:nvSpPr>
          <p:cNvPr id="3" name="2 CuadroTexto"/>
          <p:cNvSpPr txBox="1"/>
          <p:nvPr/>
        </p:nvSpPr>
        <p:spPr>
          <a:xfrm>
            <a:off x="174625" y="449263"/>
            <a:ext cx="8885238" cy="6463308"/>
          </a:xfrm>
          <a:prstGeom prst="rect">
            <a:avLst/>
          </a:prstGeom>
          <a:solidFill>
            <a:schemeClr val="accent2">
              <a:lumMod val="20000"/>
              <a:lumOff val="80000"/>
            </a:schemeClr>
          </a:solidFill>
        </p:spPr>
        <p:txBody>
          <a:bodyPr>
            <a:spAutoFit/>
          </a:bodyPr>
          <a:lstStyle/>
          <a:p>
            <a:pPr algn="just" defTabSz="914400" eaLnBrk="0" fontAlgn="base" hangingPunct="0">
              <a:spcBef>
                <a:spcPct val="0"/>
              </a:spcBef>
              <a:spcAft>
                <a:spcPct val="0"/>
              </a:spcAft>
              <a:defRPr/>
            </a:pPr>
            <a:r>
              <a:rPr lang="es-ES" kern="0" dirty="0">
                <a:solidFill>
                  <a:prstClr val="black"/>
                </a:solidFill>
                <a:latin typeface="ArialMT"/>
                <a:ea typeface="Aptos" panose="020B0004020202020204" pitchFamily="34" charset="0"/>
                <a:cs typeface="ArialMT"/>
                <a:sym typeface="Helvetica Light"/>
              </a:rPr>
              <a:t>	iii.- Desde el propio ejercicio 2021 ambas sociedades han venido obteniendo perdidas de carácter residual  por importe de 1.000€ anuales que se quedan en la cuenta “Perdidas de ejercicios anteriores”. En el acuerdo social de distribución, no hay designación alguna de las reservas que son objeto de reparto. </a:t>
            </a:r>
          </a:p>
          <a:p>
            <a:pPr algn="just" defTabSz="914400" eaLnBrk="0" fontAlgn="base" hangingPunct="0">
              <a:spcBef>
                <a:spcPct val="0"/>
              </a:spcBef>
              <a:spcAft>
                <a:spcPct val="0"/>
              </a:spcAft>
              <a:defRPr/>
            </a:pPr>
            <a:endParaRPr lang="es-ES" kern="0" dirty="0">
              <a:solidFill>
                <a:srgbClr val="1F497D"/>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kern="0" dirty="0">
                <a:solidFill>
                  <a:srgbClr val="1F497D"/>
                </a:solidFill>
                <a:latin typeface="ArialMT"/>
                <a:ea typeface="Aptos" panose="020B0004020202020204" pitchFamily="34" charset="0"/>
                <a:cs typeface="ArialMT"/>
                <a:sym typeface="Helvetica Light"/>
              </a:rPr>
              <a:t>PRECISION Y ACLARACIÓN QUE VALE PARA ESTE CASO Y CUALQUIER SITUACIÓN EN QUE NO HAY DUDA DE QUE LAS RESERVAS REPARTIDAS  SE GENERARON ANTES DE LA COMPRA DE PARTICIPACIONES POR LA HOLDING.</a:t>
            </a:r>
          </a:p>
          <a:p>
            <a:pPr algn="just" defTabSz="914400" eaLnBrk="0" fontAlgn="base" hangingPunct="0">
              <a:spcBef>
                <a:spcPct val="0"/>
              </a:spcBef>
              <a:spcAft>
                <a:spcPct val="0"/>
              </a:spcAft>
              <a:defRPr/>
            </a:pPr>
            <a:r>
              <a:rPr lang="es-ES" kern="0" dirty="0">
                <a:solidFill>
                  <a:srgbClr val="1F497D"/>
                </a:solidFill>
                <a:latin typeface="ArialMT"/>
                <a:ea typeface="Aptos" panose="020B0004020202020204" pitchFamily="34" charset="0"/>
                <a:cs typeface="ArialMT"/>
                <a:sym typeface="Helvetica Light"/>
              </a:rPr>
              <a:t>Tenemos que preguntarnos ¿ Lo que recibe la holding son dividendos y por tanto renta o realmente debe tratarse como lo que es realmente, es decir una devolución de aportaciones y por tanto minorar el coste de adquisición?.......porque los efectos son completamente distintos………………</a:t>
            </a:r>
          </a:p>
          <a:p>
            <a:pPr algn="just" defTabSz="914400" eaLnBrk="0" fontAlgn="base" hangingPunct="0">
              <a:spcBef>
                <a:spcPct val="0"/>
              </a:spcBef>
              <a:spcAft>
                <a:spcPct val="0"/>
              </a:spcAft>
              <a:defRPr/>
            </a:pPr>
            <a:endParaRPr lang="es-ES" kern="0" dirty="0">
              <a:solidFill>
                <a:srgbClr val="1F497D"/>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b="1" kern="0" dirty="0">
                <a:solidFill>
                  <a:prstClr val="black"/>
                </a:solidFill>
                <a:latin typeface="ArialMT"/>
                <a:ea typeface="Aptos" panose="020B0004020202020204" pitchFamily="34" charset="0"/>
                <a:cs typeface="ArialMT"/>
                <a:sym typeface="Helvetica Light"/>
              </a:rPr>
              <a:t>Ver PGC la NRV 9ª. Apartado 2.6 Intereses y dividendos recibidos de activos financieros.</a:t>
            </a:r>
          </a:p>
          <a:p>
            <a:pPr algn="just" defTabSz="914400" eaLnBrk="0" fontAlgn="base" hangingPunct="0">
              <a:spcBef>
                <a:spcPct val="0"/>
              </a:spcBef>
              <a:spcAft>
                <a:spcPct val="0"/>
              </a:spcAft>
              <a:defRPr/>
            </a:pPr>
            <a:r>
              <a:rPr lang="es-ES" sz="1600" i="1" kern="0" dirty="0">
                <a:solidFill>
                  <a:srgbClr val="1F497D"/>
                </a:solidFill>
                <a:latin typeface="ArialMT"/>
                <a:ea typeface="Aptos" panose="020B0004020202020204" pitchFamily="34" charset="0"/>
                <a:cs typeface="ArialMT"/>
                <a:sym typeface="Helvetica Light"/>
              </a:rPr>
              <a:t>Asimismo, si los dividendos distribuidos proceden inequívocamente de resultados generados con anterioridad a la fecha de adquisición porque se hayan distribuido importes superiores a los beneficios generados por la participada desde la adquisición, no se reconocerán como ingresos, y minorarán el valor contable de la inversión.</a:t>
            </a:r>
          </a:p>
          <a:p>
            <a:pPr algn="just" defTabSz="914400" eaLnBrk="0" fontAlgn="base" hangingPunct="0">
              <a:spcBef>
                <a:spcPct val="0"/>
              </a:spcBef>
              <a:spcAft>
                <a:spcPct val="0"/>
              </a:spcAft>
              <a:defRPr/>
            </a:pPr>
            <a:r>
              <a:rPr lang="es-ES" sz="1600" i="1" kern="0" dirty="0">
                <a:solidFill>
                  <a:srgbClr val="1F497D"/>
                </a:solidFill>
                <a:latin typeface="ArialMT"/>
                <a:ea typeface="Aptos" panose="020B0004020202020204" pitchFamily="34" charset="0"/>
                <a:cs typeface="ArialMT"/>
                <a:sym typeface="Helvetica Light"/>
              </a:rPr>
              <a:t>El juicio sobre si se han generado beneficios por la participada se realizará atendiendo exclusivamente a los beneficios contabilizados en la cuenta de pérdidas y ganancias individual desde la fecha de adquisición, salvo que de forma indubitada el reparto con cargo a dichos beneficios deba calificarse como una recuperación de la inversión desde la perspectiva de la entidad que recibe el dividendo.</a:t>
            </a:r>
            <a:endParaRPr lang="es-ES" sz="1750" kern="0" dirty="0">
              <a:solidFill>
                <a:prstClr val="black"/>
              </a:solidFill>
              <a:latin typeface="ArialMT"/>
              <a:ea typeface="Aptos" panose="020B0004020202020204" pitchFamily="34" charset="0"/>
              <a:cs typeface="ArialMT"/>
              <a:sym typeface="Helvetica Light"/>
            </a:endParaRPr>
          </a:p>
        </p:txBody>
      </p:sp>
      <p:sp>
        <p:nvSpPr>
          <p:cNvPr id="5" name="1 Marcador de número de diapositiva"/>
          <p:cNvSpPr txBox="1">
            <a:spLocks/>
          </p:cNvSpPr>
          <p:nvPr/>
        </p:nvSpPr>
        <p:spPr bwMode="auto">
          <a:xfrm>
            <a:off x="8753476" y="6455281"/>
            <a:ext cx="39052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defTabSz="430322" eaLnBrk="1" hangingPunct="1">
              <a:defRPr sz="1200">
                <a:solidFill>
                  <a:schemeClr val="tx1"/>
                </a:solidFill>
                <a:latin typeface="Arial" pitchFamily="34" charset="0"/>
                <a:ea typeface="Helvetica Light"/>
                <a:cs typeface="Arial" pitchFamily="34" charset="0"/>
                <a:sym typeface="Helvetica Light"/>
              </a:defRPr>
            </a:lvl1pPr>
            <a:lvl2pPr marL="742950" indent="-285750" algn="ctr" defTabSz="430322">
              <a:defRPr sz="2700">
                <a:solidFill>
                  <a:schemeClr val="tx1"/>
                </a:solidFill>
                <a:latin typeface="Arial" pitchFamily="34" charset="0"/>
                <a:ea typeface="Helvetica Light"/>
                <a:cs typeface="Arial" pitchFamily="34" charset="0"/>
                <a:sym typeface="Helvetica Light"/>
              </a:defRPr>
            </a:lvl2pPr>
            <a:lvl3pPr marL="1143000" indent="-228600" algn="ctr" defTabSz="430322">
              <a:defRPr sz="2700">
                <a:solidFill>
                  <a:schemeClr val="tx1"/>
                </a:solidFill>
                <a:latin typeface="Arial" pitchFamily="34" charset="0"/>
                <a:ea typeface="Helvetica Light"/>
                <a:cs typeface="Arial" pitchFamily="34" charset="0"/>
                <a:sym typeface="Helvetica Light"/>
              </a:defRPr>
            </a:lvl3pPr>
            <a:lvl4pPr marL="1600200" indent="-228600" algn="ctr" defTabSz="430322">
              <a:defRPr sz="2700">
                <a:solidFill>
                  <a:schemeClr val="tx1"/>
                </a:solidFill>
                <a:latin typeface="Arial" pitchFamily="34" charset="0"/>
                <a:ea typeface="Helvetica Light"/>
                <a:cs typeface="Arial" pitchFamily="34" charset="0"/>
                <a:sym typeface="Helvetica Light"/>
              </a:defRPr>
            </a:lvl4pPr>
            <a:lvl5pPr marL="2057400" indent="-228600" algn="ctr" defTabSz="430322">
              <a:defRPr sz="2700">
                <a:solidFill>
                  <a:schemeClr val="tx1"/>
                </a:solidFill>
                <a:latin typeface="Arial" pitchFamily="34" charset="0"/>
                <a:ea typeface="Helvetica Light"/>
                <a:cs typeface="Arial" pitchFamily="34" charset="0"/>
                <a:sym typeface="Helvetica Light"/>
              </a:defRPr>
            </a:lvl5pPr>
            <a:lvl6pPr marL="25146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6pPr>
            <a:lvl7pPr marL="29718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7pPr>
            <a:lvl8pPr marL="34290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8pPr>
            <a:lvl9pPr marL="38862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9pPr>
          </a:lstStyle>
          <a:p>
            <a:pPr>
              <a:defRPr/>
            </a:pPr>
            <a:fld id="{5F512769-F097-4BE1-865B-D93749F7E0B7}" type="slidenum">
              <a:rPr lang="en-US" altLang="es-ES" kern="0" smtClean="0">
                <a:solidFill>
                  <a:srgbClr val="000000"/>
                </a:solidFill>
              </a:rPr>
              <a:pPr>
                <a:defRPr/>
              </a:pPr>
              <a:t>40</a:t>
            </a:fld>
            <a:endParaRPr lang="en-US" altLang="es-ES" kern="0" dirty="0">
              <a:solidFill>
                <a:srgbClr val="000000"/>
              </a:solidFill>
            </a:endParaRPr>
          </a:p>
        </p:txBody>
      </p:sp>
    </p:spTree>
    <p:extLst>
      <p:ext uri="{BB962C8B-B14F-4D97-AF65-F5344CB8AC3E}">
        <p14:creationId xmlns:p14="http://schemas.microsoft.com/office/powerpoint/2010/main" val="179248371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CuadroTexto"/>
          <p:cNvSpPr txBox="1"/>
          <p:nvPr/>
        </p:nvSpPr>
        <p:spPr>
          <a:xfrm>
            <a:off x="174625" y="39688"/>
            <a:ext cx="8885238" cy="4000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914400" fontAlgn="base">
              <a:spcBef>
                <a:spcPct val="0"/>
              </a:spcBef>
              <a:spcAft>
                <a:spcPct val="0"/>
              </a:spcAft>
              <a:defRPr/>
            </a:pPr>
            <a:r>
              <a:rPr lang="it-IT" sz="2000" b="1" dirty="0">
                <a:solidFill>
                  <a:prstClr val="black"/>
                </a:solidFill>
                <a:sym typeface="Helvetica Light"/>
              </a:rPr>
              <a:t>AUSENCIA DE MEV SEGUN EL ORGANO INSPECTOR. CASO PRACTICO</a:t>
            </a:r>
            <a:endParaRPr lang="es-ES" sz="2000" dirty="0">
              <a:solidFill>
                <a:prstClr val="black"/>
              </a:solidFill>
              <a:sym typeface="Helvetica Light"/>
            </a:endParaRPr>
          </a:p>
        </p:txBody>
      </p:sp>
      <p:sp>
        <p:nvSpPr>
          <p:cNvPr id="50179" name="1 Marcador de número de diapositiva"/>
          <p:cNvSpPr>
            <a:spLocks noGrp="1"/>
          </p:cNvSpPr>
          <p:nvPr>
            <p:ph type="sldNum" sz="quarter" idx="12"/>
          </p:nvPr>
        </p:nvSpPr>
        <p:spPr bwMode="auto">
          <a:xfrm>
            <a:off x="8770938" y="644842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B0B33F36-1C88-4AC2-8D42-492655EFEDEF}" type="slidenum">
              <a:rPr lang="en-US" altLang="es-ES">
                <a:solidFill>
                  <a:srgbClr val="000000"/>
                </a:solidFill>
              </a:rPr>
              <a:pPr/>
              <a:t>41</a:t>
            </a:fld>
            <a:endParaRPr lang="en-US" altLang="es-ES">
              <a:solidFill>
                <a:srgbClr val="000000"/>
              </a:solidFill>
            </a:endParaRPr>
          </a:p>
        </p:txBody>
      </p:sp>
      <p:sp>
        <p:nvSpPr>
          <p:cNvPr id="3" name="2 CuadroTexto"/>
          <p:cNvSpPr txBox="1"/>
          <p:nvPr/>
        </p:nvSpPr>
        <p:spPr>
          <a:xfrm>
            <a:off x="174625" y="449263"/>
            <a:ext cx="8885238" cy="6686446"/>
          </a:xfrm>
          <a:prstGeom prst="rect">
            <a:avLst/>
          </a:prstGeom>
          <a:solidFill>
            <a:schemeClr val="accent2">
              <a:lumMod val="20000"/>
              <a:lumOff val="80000"/>
            </a:schemeClr>
          </a:solidFill>
        </p:spPr>
        <p:txBody>
          <a:bodyPr>
            <a:spAutoFit/>
          </a:bodyPr>
          <a:lstStyle/>
          <a:p>
            <a:pPr algn="just" defTabSz="914400" eaLnBrk="0" fontAlgn="base" hangingPunct="0">
              <a:spcBef>
                <a:spcPct val="0"/>
              </a:spcBef>
              <a:spcAft>
                <a:spcPct val="0"/>
              </a:spcAft>
              <a:defRPr/>
            </a:pPr>
            <a:r>
              <a:rPr lang="es-ES" kern="0" dirty="0">
                <a:solidFill>
                  <a:prstClr val="black"/>
                </a:solidFill>
                <a:latin typeface="ArialMT"/>
                <a:ea typeface="Aptos" panose="020B0004020202020204" pitchFamily="34" charset="0"/>
                <a:cs typeface="ArialMT"/>
                <a:sym typeface="Helvetica Light"/>
              </a:rPr>
              <a:t>	iv.- Desde el propio ejercicio 2021 y hasta 2025 ambas sociedades han venido obteniendo pérdidas significativas tal que las mismas han superado las reservas que las entidades tenían en el momento de la operación FEAC, por lo que no se han repartido dividendos en tales años. En los ejercicios 2026 y siguientes las entidades han obtenido beneficios, tal que los mismos absorben las perdidas restantes y además permiten pagar dividendos.</a:t>
            </a:r>
          </a:p>
          <a:p>
            <a:pPr algn="just" defTabSz="914400" eaLnBrk="0" fontAlgn="base" hangingPunct="0">
              <a:spcBef>
                <a:spcPct val="0"/>
              </a:spcBef>
              <a:spcAft>
                <a:spcPct val="0"/>
              </a:spcAft>
              <a:defRPr/>
            </a:pPr>
            <a:endParaRPr lang="es-ES" kern="0" dirty="0">
              <a:solidFill>
                <a:srgbClr val="1F497D"/>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kern="0" dirty="0">
                <a:solidFill>
                  <a:srgbClr val="1F497D"/>
                </a:solidFill>
                <a:latin typeface="ArialMT"/>
                <a:ea typeface="Aptos" panose="020B0004020202020204" pitchFamily="34" charset="0"/>
                <a:cs typeface="ArialMT"/>
                <a:sym typeface="Helvetica Light"/>
              </a:rPr>
              <a:t>En este caso dado las perdidas obtenidas por las participadas, habrán absorbido (y así debería figurar en la contabilidad) las reservas acumuladas en el momento de realizar la operación FEAC. Tales reservas ya no existen y por tanto al repartir dividendos por parte de las operativas  a la holding, se están repartiendo en todo caso reservas generadas con posterioridad a la operación FEAC, es decir se están repartiendo beneficios generados en 2026 y siguientes, por lo que los mismos no generan ni en el momento del reparto ni en un futuro renta alguna en sede de las </a:t>
            </a:r>
            <a:r>
              <a:rPr lang="es-ES" kern="0" dirty="0" err="1">
                <a:solidFill>
                  <a:srgbClr val="1F497D"/>
                </a:solidFill>
                <a:latin typeface="ArialMT"/>
                <a:ea typeface="Aptos" panose="020B0004020202020204" pitchFamily="34" charset="0"/>
                <a:cs typeface="ArialMT"/>
                <a:sym typeface="Helvetica Light"/>
              </a:rPr>
              <a:t>PFs</a:t>
            </a:r>
            <a:r>
              <a:rPr lang="es-ES" kern="0" dirty="0">
                <a:solidFill>
                  <a:srgbClr val="1F497D"/>
                </a:solidFill>
                <a:latin typeface="ArialMT"/>
                <a:ea typeface="Aptos" panose="020B0004020202020204" pitchFamily="34" charset="0"/>
                <a:cs typeface="ArialMT"/>
                <a:sym typeface="Helvetica Light"/>
              </a:rPr>
              <a:t>.</a:t>
            </a:r>
          </a:p>
          <a:p>
            <a:pPr algn="just" defTabSz="914400" eaLnBrk="0" fontAlgn="base" hangingPunct="0">
              <a:spcBef>
                <a:spcPct val="0"/>
              </a:spcBef>
              <a:spcAft>
                <a:spcPct val="0"/>
              </a:spcAft>
              <a:defRPr/>
            </a:pPr>
            <a:endParaRPr lang="es-ES" b="1"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b="1" kern="0" dirty="0">
                <a:solidFill>
                  <a:prstClr val="black"/>
                </a:solidFill>
                <a:latin typeface="ArialMT"/>
                <a:ea typeface="Aptos" panose="020B0004020202020204" pitchFamily="34" charset="0"/>
                <a:cs typeface="ArialMT"/>
                <a:sym typeface="Helvetica Light"/>
              </a:rPr>
              <a:t>PROCEDIMIENTO</a:t>
            </a:r>
            <a:r>
              <a:rPr lang="es-ES" kern="0" dirty="0">
                <a:solidFill>
                  <a:prstClr val="black"/>
                </a:solidFill>
                <a:latin typeface="ArialMT"/>
                <a:ea typeface="Aptos" panose="020B0004020202020204" pitchFamily="34" charset="0"/>
                <a:cs typeface="ArialMT"/>
                <a:sym typeface="Helvetica Light"/>
              </a:rPr>
              <a:t>: El reparto de dividendos no tiene efecto en el socio.</a:t>
            </a:r>
          </a:p>
          <a:p>
            <a:pPr algn="just" defTabSz="914400" eaLnBrk="0" fontAlgn="base" hangingPunct="0">
              <a:spcBef>
                <a:spcPct val="0"/>
              </a:spcBef>
              <a:spcAft>
                <a:spcPct val="0"/>
              </a:spcAft>
              <a:defRPr/>
            </a:pPr>
            <a:endParaRPr lang="es-ES" sz="175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75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75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75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75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75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sz="1750" kern="0" dirty="0">
                <a:solidFill>
                  <a:prstClr val="black"/>
                </a:solidFill>
                <a:latin typeface="ArialMT"/>
                <a:ea typeface="Aptos" panose="020B0004020202020204" pitchFamily="34" charset="0"/>
                <a:cs typeface="ArialMT"/>
                <a:sym typeface="Helvetica Light"/>
              </a:rPr>
              <a:t>	 	</a:t>
            </a:r>
          </a:p>
        </p:txBody>
      </p:sp>
      <p:sp>
        <p:nvSpPr>
          <p:cNvPr id="5" name="1 Marcador de número de diapositiva"/>
          <p:cNvSpPr txBox="1">
            <a:spLocks/>
          </p:cNvSpPr>
          <p:nvPr/>
        </p:nvSpPr>
        <p:spPr bwMode="auto">
          <a:xfrm>
            <a:off x="8753476" y="6455281"/>
            <a:ext cx="39052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defTabSz="430322" eaLnBrk="1" hangingPunct="1">
              <a:defRPr sz="1200">
                <a:solidFill>
                  <a:schemeClr val="tx1"/>
                </a:solidFill>
                <a:latin typeface="Arial" pitchFamily="34" charset="0"/>
                <a:ea typeface="Helvetica Light"/>
                <a:cs typeface="Arial" pitchFamily="34" charset="0"/>
                <a:sym typeface="Helvetica Light"/>
              </a:defRPr>
            </a:lvl1pPr>
            <a:lvl2pPr marL="742950" indent="-285750" algn="ctr" defTabSz="430322">
              <a:defRPr sz="2700">
                <a:solidFill>
                  <a:schemeClr val="tx1"/>
                </a:solidFill>
                <a:latin typeface="Arial" pitchFamily="34" charset="0"/>
                <a:ea typeface="Helvetica Light"/>
                <a:cs typeface="Arial" pitchFamily="34" charset="0"/>
                <a:sym typeface="Helvetica Light"/>
              </a:defRPr>
            </a:lvl2pPr>
            <a:lvl3pPr marL="1143000" indent="-228600" algn="ctr" defTabSz="430322">
              <a:defRPr sz="2700">
                <a:solidFill>
                  <a:schemeClr val="tx1"/>
                </a:solidFill>
                <a:latin typeface="Arial" pitchFamily="34" charset="0"/>
                <a:ea typeface="Helvetica Light"/>
                <a:cs typeface="Arial" pitchFamily="34" charset="0"/>
                <a:sym typeface="Helvetica Light"/>
              </a:defRPr>
            </a:lvl3pPr>
            <a:lvl4pPr marL="1600200" indent="-228600" algn="ctr" defTabSz="430322">
              <a:defRPr sz="2700">
                <a:solidFill>
                  <a:schemeClr val="tx1"/>
                </a:solidFill>
                <a:latin typeface="Arial" pitchFamily="34" charset="0"/>
                <a:ea typeface="Helvetica Light"/>
                <a:cs typeface="Arial" pitchFamily="34" charset="0"/>
                <a:sym typeface="Helvetica Light"/>
              </a:defRPr>
            </a:lvl4pPr>
            <a:lvl5pPr marL="2057400" indent="-228600" algn="ctr" defTabSz="430322">
              <a:defRPr sz="2700">
                <a:solidFill>
                  <a:schemeClr val="tx1"/>
                </a:solidFill>
                <a:latin typeface="Arial" pitchFamily="34" charset="0"/>
                <a:ea typeface="Helvetica Light"/>
                <a:cs typeface="Arial" pitchFamily="34" charset="0"/>
                <a:sym typeface="Helvetica Light"/>
              </a:defRPr>
            </a:lvl5pPr>
            <a:lvl6pPr marL="25146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6pPr>
            <a:lvl7pPr marL="29718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7pPr>
            <a:lvl8pPr marL="34290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8pPr>
            <a:lvl9pPr marL="38862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9pPr>
          </a:lstStyle>
          <a:p>
            <a:pPr>
              <a:defRPr/>
            </a:pPr>
            <a:fld id="{5F512769-F097-4BE1-865B-D93749F7E0B7}" type="slidenum">
              <a:rPr lang="en-US" altLang="es-ES" kern="0" smtClean="0">
                <a:solidFill>
                  <a:srgbClr val="000000"/>
                </a:solidFill>
              </a:rPr>
              <a:pPr>
                <a:defRPr/>
              </a:pPr>
              <a:t>41</a:t>
            </a:fld>
            <a:endParaRPr lang="en-US" altLang="es-ES" kern="0" dirty="0">
              <a:solidFill>
                <a:srgbClr val="000000"/>
              </a:solidFill>
            </a:endParaRPr>
          </a:p>
        </p:txBody>
      </p:sp>
    </p:spTree>
    <p:extLst>
      <p:ext uri="{BB962C8B-B14F-4D97-AF65-F5344CB8AC3E}">
        <p14:creationId xmlns:p14="http://schemas.microsoft.com/office/powerpoint/2010/main" val="293928852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CuadroTexto"/>
          <p:cNvSpPr txBox="1"/>
          <p:nvPr/>
        </p:nvSpPr>
        <p:spPr>
          <a:xfrm>
            <a:off x="95250" y="0"/>
            <a:ext cx="8886825" cy="40011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914400" fontAlgn="base">
              <a:spcBef>
                <a:spcPct val="0"/>
              </a:spcBef>
              <a:spcAft>
                <a:spcPct val="0"/>
              </a:spcAft>
              <a:defRPr/>
            </a:pPr>
            <a:r>
              <a:rPr lang="it-IT" sz="2000" b="1" dirty="0">
                <a:solidFill>
                  <a:prstClr val="black"/>
                </a:solidFill>
                <a:sym typeface="Helvetica Light"/>
              </a:rPr>
              <a:t>LA AUSENCIA DE MEV SEGUN EL ORGANO INSPECTOR. CASO PRACTICO</a:t>
            </a:r>
            <a:endParaRPr lang="es-ES" sz="2000" dirty="0">
              <a:solidFill>
                <a:prstClr val="black"/>
              </a:solidFill>
              <a:sym typeface="Helvetica Light"/>
            </a:endParaRPr>
          </a:p>
        </p:txBody>
      </p:sp>
      <p:sp>
        <p:nvSpPr>
          <p:cNvPr id="51203" name="1 Marcador de número de diapositiva"/>
          <p:cNvSpPr>
            <a:spLocks noGrp="1"/>
          </p:cNvSpPr>
          <p:nvPr>
            <p:ph type="sldNum" sz="quarter" idx="12"/>
          </p:nvPr>
        </p:nvSpPr>
        <p:spPr bwMode="auto">
          <a:xfrm>
            <a:off x="8770938" y="644842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4EFF5BB-37C6-46F0-85F9-B975CB4E1C84}" type="slidenum">
              <a:rPr lang="en-US" altLang="es-ES">
                <a:solidFill>
                  <a:srgbClr val="000000"/>
                </a:solidFill>
              </a:rPr>
              <a:pPr/>
              <a:t>42</a:t>
            </a:fld>
            <a:endParaRPr lang="en-US" altLang="es-ES">
              <a:solidFill>
                <a:srgbClr val="000000"/>
              </a:solidFill>
            </a:endParaRPr>
          </a:p>
        </p:txBody>
      </p:sp>
      <p:sp>
        <p:nvSpPr>
          <p:cNvPr id="3" name="2 CuadroTexto"/>
          <p:cNvSpPr txBox="1"/>
          <p:nvPr/>
        </p:nvSpPr>
        <p:spPr>
          <a:xfrm>
            <a:off x="96838" y="422275"/>
            <a:ext cx="9047162" cy="6524863"/>
          </a:xfrm>
          <a:prstGeom prst="rect">
            <a:avLst/>
          </a:prstGeom>
          <a:solidFill>
            <a:schemeClr val="accent2">
              <a:lumMod val="20000"/>
              <a:lumOff val="80000"/>
            </a:schemeClr>
          </a:solidFill>
        </p:spPr>
        <p:txBody>
          <a:bodyPr wrap="square">
            <a:spAutoFit/>
          </a:bodyPr>
          <a:lstStyle/>
          <a:p>
            <a:pPr algn="just" defTabSz="914400" eaLnBrk="0" fontAlgn="base" hangingPunct="0">
              <a:spcBef>
                <a:spcPct val="0"/>
              </a:spcBef>
              <a:spcAft>
                <a:spcPct val="0"/>
              </a:spcAft>
              <a:defRPr/>
            </a:pPr>
            <a:r>
              <a:rPr lang="es-ES" sz="1900" b="1" kern="0" dirty="0">
                <a:solidFill>
                  <a:prstClr val="black"/>
                </a:solidFill>
                <a:latin typeface="ArialMT"/>
                <a:ea typeface="Aptos" panose="020B0004020202020204" pitchFamily="34" charset="0"/>
                <a:cs typeface="ArialMT"/>
                <a:sym typeface="Helvetica Light"/>
              </a:rPr>
              <a:t>3.- Ninguna de las dos sociedades ha repartido dividendos a su matriz, hasta 2030, </a:t>
            </a:r>
            <a:r>
              <a:rPr lang="es-ES" sz="1900" kern="0" dirty="0">
                <a:solidFill>
                  <a:prstClr val="black"/>
                </a:solidFill>
                <a:latin typeface="ArialMT"/>
                <a:ea typeface="Aptos" panose="020B0004020202020204" pitchFamily="34" charset="0"/>
                <a:cs typeface="ArialMT"/>
                <a:sym typeface="Helvetica Light"/>
              </a:rPr>
              <a:t>en la que cada sociedad reparte 200.000€. A su vez en este escenario se dan las siguientes situaciones:</a:t>
            </a:r>
          </a:p>
          <a:p>
            <a:pPr algn="just" defTabSz="914400" eaLnBrk="0" fontAlgn="base" hangingPunct="0">
              <a:spcBef>
                <a:spcPct val="0"/>
              </a:spcBef>
              <a:spcAft>
                <a:spcPct val="0"/>
              </a:spcAft>
              <a:defRPr/>
            </a:pPr>
            <a:r>
              <a:rPr lang="es-ES" sz="1900" kern="0" dirty="0">
                <a:solidFill>
                  <a:prstClr val="black"/>
                </a:solidFill>
                <a:latin typeface="ArialMT"/>
                <a:ea typeface="Aptos" panose="020B0004020202020204" pitchFamily="34" charset="0"/>
                <a:cs typeface="ArialMT"/>
                <a:sym typeface="Helvetica Light"/>
              </a:rPr>
              <a:t>	i.- Desde el propio ejercicio 2021 ambas sociedades han venido obteniendo beneficios por importe de 100.000€ anuales que destinan a RV. En el acuerdo social de distribución, no hay designación alguna de las reservas que son objeto de reparto (ver art. 21,1 último párrafo).  </a:t>
            </a:r>
          </a:p>
          <a:p>
            <a:pPr algn="just" defTabSz="914400" eaLnBrk="0" fontAlgn="base" hangingPunct="0">
              <a:spcBef>
                <a:spcPct val="0"/>
              </a:spcBef>
              <a:spcAft>
                <a:spcPct val="0"/>
              </a:spcAft>
              <a:defRPr/>
            </a:pPr>
            <a:r>
              <a:rPr lang="es-ES" sz="1900" kern="0" dirty="0">
                <a:solidFill>
                  <a:prstClr val="black"/>
                </a:solidFill>
                <a:latin typeface="ArialMT"/>
                <a:ea typeface="Aptos" panose="020B0004020202020204" pitchFamily="34" charset="0"/>
                <a:cs typeface="ArialMT"/>
                <a:sym typeface="Helvetica Light"/>
              </a:rPr>
              <a:t>	</a:t>
            </a:r>
            <a:r>
              <a:rPr lang="es-ES" sz="1900" kern="0" dirty="0" err="1">
                <a:solidFill>
                  <a:prstClr val="black"/>
                </a:solidFill>
                <a:latin typeface="ArialMT"/>
                <a:ea typeface="Aptos" panose="020B0004020202020204" pitchFamily="34" charset="0"/>
                <a:cs typeface="ArialMT"/>
                <a:sym typeface="Helvetica Light"/>
              </a:rPr>
              <a:t>ii</a:t>
            </a:r>
            <a:r>
              <a:rPr lang="es-ES" sz="1900" kern="0" dirty="0">
                <a:solidFill>
                  <a:prstClr val="black"/>
                </a:solidFill>
                <a:latin typeface="ArialMT"/>
                <a:ea typeface="Aptos" panose="020B0004020202020204" pitchFamily="34" charset="0"/>
                <a:cs typeface="ArialMT"/>
                <a:sym typeface="Helvetica Light"/>
              </a:rPr>
              <a:t>.- Desde el propio ejercicio 2021 ambas sociedades han venido obteniendo beneficios por importe de 100.000€ anuales que destinan a RV. En el acuerdo social de distribución, se señala que se reparten las reservas generadas en años 2015 y anteriores. </a:t>
            </a:r>
          </a:p>
          <a:p>
            <a:pPr algn="just" defTabSz="914400" eaLnBrk="0" fontAlgn="base" hangingPunct="0">
              <a:spcBef>
                <a:spcPct val="0"/>
              </a:spcBef>
              <a:spcAft>
                <a:spcPct val="0"/>
              </a:spcAft>
              <a:defRPr/>
            </a:pPr>
            <a:r>
              <a:rPr lang="es-ES" sz="1900" kern="0" dirty="0">
                <a:solidFill>
                  <a:prstClr val="black"/>
                </a:solidFill>
                <a:latin typeface="ArialMT"/>
                <a:ea typeface="Aptos" panose="020B0004020202020204" pitchFamily="34" charset="0"/>
                <a:cs typeface="ArialMT"/>
                <a:sym typeface="Helvetica Light"/>
              </a:rPr>
              <a:t>	 </a:t>
            </a:r>
            <a:r>
              <a:rPr lang="es-ES" sz="1900" kern="0" dirty="0" err="1">
                <a:solidFill>
                  <a:prstClr val="black"/>
                </a:solidFill>
                <a:latin typeface="ArialMT"/>
                <a:ea typeface="Aptos" panose="020B0004020202020204" pitchFamily="34" charset="0"/>
                <a:cs typeface="ArialMT"/>
                <a:sym typeface="Helvetica Light"/>
              </a:rPr>
              <a:t>iii</a:t>
            </a:r>
            <a:r>
              <a:rPr lang="es-ES" sz="1900" kern="0" dirty="0">
                <a:solidFill>
                  <a:prstClr val="black"/>
                </a:solidFill>
                <a:latin typeface="ArialMT"/>
                <a:ea typeface="Aptos" panose="020B0004020202020204" pitchFamily="34" charset="0"/>
                <a:cs typeface="ArialMT"/>
                <a:sym typeface="Helvetica Light"/>
              </a:rPr>
              <a:t>.- Desde el propio ejercicio 2021 ambas sociedades han venido obteniendo perdidas de carácter residual  por importe de 1.000€ anuales que se quedan en la cuenta Perdidas de ejercicios anteriores. En el acuerdo social de distribución, no hay designación alguna de las reservas que son objeto de reparto.  </a:t>
            </a:r>
          </a:p>
          <a:p>
            <a:pPr algn="just" defTabSz="914400" eaLnBrk="0" fontAlgn="base" hangingPunct="0">
              <a:spcBef>
                <a:spcPct val="0"/>
              </a:spcBef>
              <a:spcAft>
                <a:spcPct val="0"/>
              </a:spcAft>
              <a:defRPr/>
            </a:pPr>
            <a:r>
              <a:rPr lang="es-ES" sz="1900" kern="0" dirty="0">
                <a:solidFill>
                  <a:prstClr val="black"/>
                </a:solidFill>
                <a:latin typeface="ArialMT"/>
                <a:ea typeface="Aptos" panose="020B0004020202020204" pitchFamily="34" charset="0"/>
                <a:cs typeface="ArialMT"/>
                <a:sym typeface="Helvetica Light"/>
              </a:rPr>
              <a:t>	</a:t>
            </a:r>
            <a:r>
              <a:rPr lang="es-ES" sz="1900" kern="0" dirty="0" err="1">
                <a:solidFill>
                  <a:prstClr val="black"/>
                </a:solidFill>
                <a:latin typeface="ArialMT"/>
                <a:ea typeface="Aptos" panose="020B0004020202020204" pitchFamily="34" charset="0"/>
                <a:cs typeface="ArialMT"/>
                <a:sym typeface="Helvetica Light"/>
              </a:rPr>
              <a:t>iv</a:t>
            </a:r>
            <a:r>
              <a:rPr lang="es-ES" sz="1900" kern="0" dirty="0">
                <a:solidFill>
                  <a:prstClr val="black"/>
                </a:solidFill>
                <a:latin typeface="ArialMT"/>
                <a:ea typeface="Aptos" panose="020B0004020202020204" pitchFamily="34" charset="0"/>
                <a:cs typeface="ArialMT"/>
                <a:sym typeface="Helvetica Light"/>
              </a:rPr>
              <a:t>.- Desde el propio ejercicio 2021 y hasta 2026 ambas sociedades han venido obteniendo pérdidas significativas tal que las mismas han superado las reservas que las entidades tenían en el momento de la operación FEAC. En los ejercicios 2027 a 2029 las entidades han obtenido beneficios, tal que los mismos absorben las perdidas restantes y además permiten pagar los 200.000€ de dividendos</a:t>
            </a:r>
            <a:r>
              <a:rPr lang="es-ES" sz="1900" kern="0" dirty="0" smtClean="0">
                <a:solidFill>
                  <a:prstClr val="black"/>
                </a:solidFill>
                <a:latin typeface="ArialMT"/>
                <a:ea typeface="Aptos" panose="020B0004020202020204" pitchFamily="34" charset="0"/>
                <a:cs typeface="ArialMT"/>
                <a:sym typeface="Helvetica Light"/>
              </a:rPr>
              <a:t>.</a:t>
            </a:r>
          </a:p>
          <a:p>
            <a:pPr algn="just" defTabSz="914400" eaLnBrk="0" fontAlgn="base" hangingPunct="0">
              <a:spcBef>
                <a:spcPct val="0"/>
              </a:spcBef>
              <a:spcAft>
                <a:spcPct val="0"/>
              </a:spcAft>
              <a:defRPr/>
            </a:pPr>
            <a:endParaRPr lang="es-ES" sz="1900" kern="0" dirty="0">
              <a:solidFill>
                <a:prstClr val="black"/>
              </a:solidFill>
              <a:latin typeface="ArialMT"/>
              <a:ea typeface="Aptos" panose="020B0004020202020204" pitchFamily="34" charset="0"/>
              <a:cs typeface="ArialMT"/>
              <a:sym typeface="Helvetica Light"/>
            </a:endParaRPr>
          </a:p>
        </p:txBody>
      </p:sp>
      <p:sp>
        <p:nvSpPr>
          <p:cNvPr id="5" name="1 Marcador de número de diapositiva"/>
          <p:cNvSpPr txBox="1">
            <a:spLocks/>
          </p:cNvSpPr>
          <p:nvPr/>
        </p:nvSpPr>
        <p:spPr bwMode="auto">
          <a:xfrm>
            <a:off x="8753476" y="6455281"/>
            <a:ext cx="39052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defTabSz="430322" eaLnBrk="1" hangingPunct="1">
              <a:defRPr sz="1200">
                <a:solidFill>
                  <a:schemeClr val="tx1"/>
                </a:solidFill>
                <a:latin typeface="Arial" pitchFamily="34" charset="0"/>
                <a:ea typeface="Helvetica Light"/>
                <a:cs typeface="Arial" pitchFamily="34" charset="0"/>
                <a:sym typeface="Helvetica Light"/>
              </a:defRPr>
            </a:lvl1pPr>
            <a:lvl2pPr marL="742950" indent="-285750" algn="ctr" defTabSz="430322">
              <a:defRPr sz="2700">
                <a:solidFill>
                  <a:schemeClr val="tx1"/>
                </a:solidFill>
                <a:latin typeface="Arial" pitchFamily="34" charset="0"/>
                <a:ea typeface="Helvetica Light"/>
                <a:cs typeface="Arial" pitchFamily="34" charset="0"/>
                <a:sym typeface="Helvetica Light"/>
              </a:defRPr>
            </a:lvl2pPr>
            <a:lvl3pPr marL="1143000" indent="-228600" algn="ctr" defTabSz="430322">
              <a:defRPr sz="2700">
                <a:solidFill>
                  <a:schemeClr val="tx1"/>
                </a:solidFill>
                <a:latin typeface="Arial" pitchFamily="34" charset="0"/>
                <a:ea typeface="Helvetica Light"/>
                <a:cs typeface="Arial" pitchFamily="34" charset="0"/>
                <a:sym typeface="Helvetica Light"/>
              </a:defRPr>
            </a:lvl3pPr>
            <a:lvl4pPr marL="1600200" indent="-228600" algn="ctr" defTabSz="430322">
              <a:defRPr sz="2700">
                <a:solidFill>
                  <a:schemeClr val="tx1"/>
                </a:solidFill>
                <a:latin typeface="Arial" pitchFamily="34" charset="0"/>
                <a:ea typeface="Helvetica Light"/>
                <a:cs typeface="Arial" pitchFamily="34" charset="0"/>
                <a:sym typeface="Helvetica Light"/>
              </a:defRPr>
            </a:lvl4pPr>
            <a:lvl5pPr marL="2057400" indent="-228600" algn="ctr" defTabSz="430322">
              <a:defRPr sz="2700">
                <a:solidFill>
                  <a:schemeClr val="tx1"/>
                </a:solidFill>
                <a:latin typeface="Arial" pitchFamily="34" charset="0"/>
                <a:ea typeface="Helvetica Light"/>
                <a:cs typeface="Arial" pitchFamily="34" charset="0"/>
                <a:sym typeface="Helvetica Light"/>
              </a:defRPr>
            </a:lvl5pPr>
            <a:lvl6pPr marL="25146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6pPr>
            <a:lvl7pPr marL="29718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7pPr>
            <a:lvl8pPr marL="34290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8pPr>
            <a:lvl9pPr marL="38862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9pPr>
          </a:lstStyle>
          <a:p>
            <a:pPr>
              <a:defRPr/>
            </a:pPr>
            <a:fld id="{5F512769-F097-4BE1-865B-D93749F7E0B7}" type="slidenum">
              <a:rPr lang="en-US" altLang="es-ES" kern="0" smtClean="0">
                <a:solidFill>
                  <a:srgbClr val="000000"/>
                </a:solidFill>
              </a:rPr>
              <a:pPr>
                <a:defRPr/>
              </a:pPr>
              <a:t>42</a:t>
            </a:fld>
            <a:endParaRPr lang="en-US" altLang="es-ES" kern="0" dirty="0">
              <a:solidFill>
                <a:srgbClr val="000000"/>
              </a:solidFill>
            </a:endParaRPr>
          </a:p>
        </p:txBody>
      </p:sp>
    </p:spTree>
    <p:extLst>
      <p:ext uri="{BB962C8B-B14F-4D97-AF65-F5344CB8AC3E}">
        <p14:creationId xmlns:p14="http://schemas.microsoft.com/office/powerpoint/2010/main" val="275120461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CuadroTexto"/>
          <p:cNvSpPr txBox="1"/>
          <p:nvPr/>
        </p:nvSpPr>
        <p:spPr>
          <a:xfrm>
            <a:off x="128588" y="0"/>
            <a:ext cx="8886825" cy="40011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914400" fontAlgn="base">
              <a:spcBef>
                <a:spcPct val="0"/>
              </a:spcBef>
              <a:spcAft>
                <a:spcPct val="0"/>
              </a:spcAft>
              <a:defRPr/>
            </a:pPr>
            <a:r>
              <a:rPr lang="it-IT" sz="2000" b="1" dirty="0">
                <a:solidFill>
                  <a:prstClr val="black"/>
                </a:solidFill>
                <a:sym typeface="Helvetica Light"/>
              </a:rPr>
              <a:t>LA AUSENCIA DE MEV SEGUN EL ORGANO INSPECTOR. CASO PRACTICO</a:t>
            </a:r>
            <a:endParaRPr lang="es-ES" sz="2000" dirty="0">
              <a:solidFill>
                <a:prstClr val="black"/>
              </a:solidFill>
              <a:sym typeface="Helvetica Light"/>
            </a:endParaRPr>
          </a:p>
        </p:txBody>
      </p:sp>
      <p:sp>
        <p:nvSpPr>
          <p:cNvPr id="3" name="2 CuadroTexto"/>
          <p:cNvSpPr txBox="1"/>
          <p:nvPr/>
        </p:nvSpPr>
        <p:spPr>
          <a:xfrm>
            <a:off x="96838" y="422275"/>
            <a:ext cx="8885237" cy="11326178"/>
          </a:xfrm>
          <a:prstGeom prst="rect">
            <a:avLst/>
          </a:prstGeom>
          <a:solidFill>
            <a:schemeClr val="accent2">
              <a:lumMod val="20000"/>
              <a:lumOff val="80000"/>
            </a:schemeClr>
          </a:solidFill>
        </p:spPr>
        <p:txBody>
          <a:bodyPr>
            <a:spAutoFit/>
          </a:bodyPr>
          <a:lstStyle/>
          <a:p>
            <a:pPr algn="just" defTabSz="914400" eaLnBrk="0" fontAlgn="base" hangingPunct="0">
              <a:spcBef>
                <a:spcPct val="0"/>
              </a:spcBef>
              <a:spcAft>
                <a:spcPct val="0"/>
              </a:spcAft>
              <a:defRPr/>
            </a:pPr>
            <a:r>
              <a:rPr lang="es-ES" sz="1900" b="1" kern="0" dirty="0">
                <a:solidFill>
                  <a:prstClr val="black"/>
                </a:solidFill>
                <a:latin typeface="ArialMT"/>
                <a:ea typeface="Aptos" panose="020B0004020202020204" pitchFamily="34" charset="0"/>
                <a:cs typeface="ArialMT"/>
                <a:sym typeface="Helvetica Light"/>
              </a:rPr>
              <a:t>3.- Ninguna de las dos sociedades ha repartido dividendos a su matriz, hasta 2030, </a:t>
            </a:r>
            <a:r>
              <a:rPr lang="es-ES" sz="1900" kern="0" dirty="0">
                <a:solidFill>
                  <a:prstClr val="black"/>
                </a:solidFill>
                <a:latin typeface="ArialMT"/>
                <a:ea typeface="Aptos" panose="020B0004020202020204" pitchFamily="34" charset="0"/>
                <a:cs typeface="ArialMT"/>
                <a:sym typeface="Helvetica Light"/>
              </a:rPr>
              <a:t>en la que cada sociedad reparte 200.000€. A su vez en este escenario se dan las siguientes situaciones:</a:t>
            </a:r>
          </a:p>
          <a:p>
            <a:pPr algn="just" defTabSz="914400" eaLnBrk="0" fontAlgn="base" hangingPunct="0">
              <a:spcBef>
                <a:spcPct val="0"/>
              </a:spcBef>
              <a:spcAft>
                <a:spcPct val="0"/>
              </a:spcAft>
              <a:defRPr/>
            </a:pPr>
            <a:endParaRPr lang="es-ES" sz="190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sz="1900" kern="0" dirty="0">
                <a:solidFill>
                  <a:prstClr val="black"/>
                </a:solidFill>
                <a:latin typeface="ArialMT"/>
                <a:ea typeface="Aptos" panose="020B0004020202020204" pitchFamily="34" charset="0"/>
                <a:cs typeface="ArialMT"/>
                <a:sym typeface="Helvetica Light"/>
              </a:rPr>
              <a:t>	i.- Desde el propio ejercicio 2021 ambas sociedades han venido obteniendo beneficios por importe de 100.000€ anuales que destinan a RV. En el acuerdo social de distribución, no hay designación alguna de las reservas que son objeto de reparto (ver art. 21,1 último párrafo).  </a:t>
            </a:r>
          </a:p>
          <a:p>
            <a:pPr algn="just" defTabSz="914400" eaLnBrk="0" fontAlgn="base" hangingPunct="0">
              <a:spcBef>
                <a:spcPct val="0"/>
              </a:spcBef>
              <a:spcAft>
                <a:spcPct val="0"/>
              </a:spcAft>
              <a:defRPr/>
            </a:pPr>
            <a:endParaRPr lang="es-ES" sz="190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90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sz="2000" kern="0" dirty="0">
                <a:solidFill>
                  <a:srgbClr val="1F497D"/>
                </a:solidFill>
                <a:latin typeface="ArialMT"/>
                <a:ea typeface="Aptos" panose="020B0004020202020204" pitchFamily="34" charset="0"/>
                <a:cs typeface="ArialMT"/>
                <a:sym typeface="Helvetica Light"/>
              </a:rPr>
              <a:t>En este caso dado que cada sociedad obtiene beneficios por 100.000€ anuales y según la norma, en el caso de distribución de reservas se atenderá a la designación contenida en el acuerdo social y, en su defecto, se considerarán aplicadas las últimas cantidades abonadas a dichas reservas, está claro que los 200.000€, proceden de reservas generadas por las sociedades operativas después antes de la aportación no dineraria, por lo que no procede  integrar renta alguna en sede del socio PF.</a:t>
            </a:r>
          </a:p>
          <a:p>
            <a:pPr algn="just" defTabSz="914400" eaLnBrk="0" fontAlgn="base" hangingPunct="0">
              <a:spcBef>
                <a:spcPct val="0"/>
              </a:spcBef>
              <a:spcAft>
                <a:spcPct val="0"/>
              </a:spcAft>
              <a:defRPr/>
            </a:pPr>
            <a:endParaRPr lang="es-ES" sz="2000" kern="0" dirty="0">
              <a:solidFill>
                <a:srgbClr val="1F497D"/>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90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90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90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90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90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sz="1900" kern="0" dirty="0">
                <a:solidFill>
                  <a:prstClr val="black"/>
                </a:solidFill>
                <a:latin typeface="ArialMT"/>
                <a:ea typeface="Aptos" panose="020B0004020202020204" pitchFamily="34" charset="0"/>
                <a:cs typeface="ArialMT"/>
                <a:sym typeface="Helvetica Light"/>
              </a:rPr>
              <a:t>	</a:t>
            </a:r>
            <a:r>
              <a:rPr lang="es-ES" sz="1900" kern="0" dirty="0" err="1">
                <a:solidFill>
                  <a:prstClr val="black"/>
                </a:solidFill>
                <a:latin typeface="ArialMT"/>
                <a:ea typeface="Aptos" panose="020B0004020202020204" pitchFamily="34" charset="0"/>
                <a:cs typeface="ArialMT"/>
                <a:sym typeface="Helvetica Light"/>
              </a:rPr>
              <a:t>ii</a:t>
            </a:r>
            <a:r>
              <a:rPr lang="es-ES" sz="1900" kern="0" dirty="0">
                <a:solidFill>
                  <a:prstClr val="black"/>
                </a:solidFill>
                <a:latin typeface="ArialMT"/>
                <a:ea typeface="Aptos" panose="020B0004020202020204" pitchFamily="34" charset="0"/>
                <a:cs typeface="ArialMT"/>
                <a:sym typeface="Helvetica Light"/>
              </a:rPr>
              <a:t>.- Desde el propio ejercicio 2021 ambas sociedades han venido obteniendo beneficios por importe de 100.000€ anuales que destinan a RV. En el acuerdo social de distribución, se señala que se reparten las reservas generadas en años 2015 y anteriores. </a:t>
            </a:r>
          </a:p>
          <a:p>
            <a:pPr algn="just" defTabSz="914400" eaLnBrk="0" fontAlgn="base" hangingPunct="0">
              <a:spcBef>
                <a:spcPct val="0"/>
              </a:spcBef>
              <a:spcAft>
                <a:spcPct val="0"/>
              </a:spcAft>
              <a:defRPr/>
            </a:pPr>
            <a:r>
              <a:rPr lang="es-ES" sz="1900" kern="0" dirty="0">
                <a:solidFill>
                  <a:prstClr val="black"/>
                </a:solidFill>
                <a:latin typeface="ArialMT"/>
                <a:ea typeface="Aptos" panose="020B0004020202020204" pitchFamily="34" charset="0"/>
                <a:cs typeface="ArialMT"/>
                <a:sym typeface="Helvetica Light"/>
              </a:rPr>
              <a:t>	 </a:t>
            </a:r>
            <a:r>
              <a:rPr lang="es-ES" sz="1900" kern="0" dirty="0" err="1">
                <a:solidFill>
                  <a:prstClr val="black"/>
                </a:solidFill>
                <a:latin typeface="ArialMT"/>
                <a:ea typeface="Aptos" panose="020B0004020202020204" pitchFamily="34" charset="0"/>
                <a:cs typeface="ArialMT"/>
                <a:sym typeface="Helvetica Light"/>
              </a:rPr>
              <a:t>iii</a:t>
            </a:r>
            <a:r>
              <a:rPr lang="es-ES" sz="1900" kern="0" dirty="0">
                <a:solidFill>
                  <a:prstClr val="black"/>
                </a:solidFill>
                <a:latin typeface="ArialMT"/>
                <a:ea typeface="Aptos" panose="020B0004020202020204" pitchFamily="34" charset="0"/>
                <a:cs typeface="ArialMT"/>
                <a:sym typeface="Helvetica Light"/>
              </a:rPr>
              <a:t>.- Desde el propio ejercicio 2021 ambas sociedades han venido obteniendo perdidas de carácter residual  por importe de 1.000€ anuales que se quedan en la cuenta Perdidas de ejercicios anteriores. En el acuerdo social de distribución, no hay designación alguna de las reservas que son objeto de reparto.  </a:t>
            </a:r>
          </a:p>
          <a:p>
            <a:pPr algn="just" defTabSz="914400" eaLnBrk="0" fontAlgn="base" hangingPunct="0">
              <a:spcBef>
                <a:spcPct val="0"/>
              </a:spcBef>
              <a:spcAft>
                <a:spcPct val="0"/>
              </a:spcAft>
              <a:defRPr/>
            </a:pPr>
            <a:r>
              <a:rPr lang="es-ES" sz="1900" kern="0" dirty="0">
                <a:solidFill>
                  <a:prstClr val="black"/>
                </a:solidFill>
                <a:latin typeface="ArialMT"/>
                <a:ea typeface="Aptos" panose="020B0004020202020204" pitchFamily="34" charset="0"/>
                <a:cs typeface="ArialMT"/>
                <a:sym typeface="Helvetica Light"/>
              </a:rPr>
              <a:t>	</a:t>
            </a:r>
            <a:r>
              <a:rPr lang="es-ES" sz="1900" kern="0" dirty="0" err="1">
                <a:solidFill>
                  <a:prstClr val="black"/>
                </a:solidFill>
                <a:latin typeface="ArialMT"/>
                <a:ea typeface="Aptos" panose="020B0004020202020204" pitchFamily="34" charset="0"/>
                <a:cs typeface="ArialMT"/>
                <a:sym typeface="Helvetica Light"/>
              </a:rPr>
              <a:t>iv</a:t>
            </a:r>
            <a:r>
              <a:rPr lang="es-ES" sz="1900" kern="0" dirty="0">
                <a:solidFill>
                  <a:prstClr val="black"/>
                </a:solidFill>
                <a:latin typeface="ArialMT"/>
                <a:ea typeface="Aptos" panose="020B0004020202020204" pitchFamily="34" charset="0"/>
                <a:cs typeface="ArialMT"/>
                <a:sym typeface="Helvetica Light"/>
              </a:rPr>
              <a:t>.- Desde el propio ejercicio 2021 y hasta 2026 ambas sociedades han venido obteniendo pérdidas significativas tal que las mismas han superado las reservas que las entidades tenían en el momento de la operación FEAC. En los ejercicios 2027 a 2029 las entidades han obtenido beneficios, tal que los mismos absorben las perdidas restantes y además permiten pagar los 200.000€ de dividendos.</a:t>
            </a:r>
          </a:p>
        </p:txBody>
      </p:sp>
      <p:sp>
        <p:nvSpPr>
          <p:cNvPr id="5" name="1 Marcador de número de diapositiva"/>
          <p:cNvSpPr txBox="1">
            <a:spLocks/>
          </p:cNvSpPr>
          <p:nvPr/>
        </p:nvSpPr>
        <p:spPr bwMode="auto">
          <a:xfrm>
            <a:off x="8753476" y="6455281"/>
            <a:ext cx="39052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defTabSz="430322" eaLnBrk="1" hangingPunct="1">
              <a:defRPr sz="1200">
                <a:solidFill>
                  <a:schemeClr val="tx1"/>
                </a:solidFill>
                <a:latin typeface="Arial" pitchFamily="34" charset="0"/>
                <a:ea typeface="Helvetica Light"/>
                <a:cs typeface="Arial" pitchFamily="34" charset="0"/>
                <a:sym typeface="Helvetica Light"/>
              </a:defRPr>
            </a:lvl1pPr>
            <a:lvl2pPr marL="742950" indent="-285750" algn="ctr" defTabSz="430322">
              <a:defRPr sz="2700">
                <a:solidFill>
                  <a:schemeClr val="tx1"/>
                </a:solidFill>
                <a:latin typeface="Arial" pitchFamily="34" charset="0"/>
                <a:ea typeface="Helvetica Light"/>
                <a:cs typeface="Arial" pitchFamily="34" charset="0"/>
                <a:sym typeface="Helvetica Light"/>
              </a:defRPr>
            </a:lvl2pPr>
            <a:lvl3pPr marL="1143000" indent="-228600" algn="ctr" defTabSz="430322">
              <a:defRPr sz="2700">
                <a:solidFill>
                  <a:schemeClr val="tx1"/>
                </a:solidFill>
                <a:latin typeface="Arial" pitchFamily="34" charset="0"/>
                <a:ea typeface="Helvetica Light"/>
                <a:cs typeface="Arial" pitchFamily="34" charset="0"/>
                <a:sym typeface="Helvetica Light"/>
              </a:defRPr>
            </a:lvl3pPr>
            <a:lvl4pPr marL="1600200" indent="-228600" algn="ctr" defTabSz="430322">
              <a:defRPr sz="2700">
                <a:solidFill>
                  <a:schemeClr val="tx1"/>
                </a:solidFill>
                <a:latin typeface="Arial" pitchFamily="34" charset="0"/>
                <a:ea typeface="Helvetica Light"/>
                <a:cs typeface="Arial" pitchFamily="34" charset="0"/>
                <a:sym typeface="Helvetica Light"/>
              </a:defRPr>
            </a:lvl4pPr>
            <a:lvl5pPr marL="2057400" indent="-228600" algn="ctr" defTabSz="430322">
              <a:defRPr sz="2700">
                <a:solidFill>
                  <a:schemeClr val="tx1"/>
                </a:solidFill>
                <a:latin typeface="Arial" pitchFamily="34" charset="0"/>
                <a:ea typeface="Helvetica Light"/>
                <a:cs typeface="Arial" pitchFamily="34" charset="0"/>
                <a:sym typeface="Helvetica Light"/>
              </a:defRPr>
            </a:lvl5pPr>
            <a:lvl6pPr marL="25146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6pPr>
            <a:lvl7pPr marL="29718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7pPr>
            <a:lvl8pPr marL="34290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8pPr>
            <a:lvl9pPr marL="38862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9pPr>
          </a:lstStyle>
          <a:p>
            <a:pPr>
              <a:defRPr/>
            </a:pPr>
            <a:fld id="{5F512769-F097-4BE1-865B-D93749F7E0B7}" type="slidenum">
              <a:rPr lang="en-US" altLang="es-ES" kern="0" smtClean="0">
                <a:solidFill>
                  <a:srgbClr val="000000"/>
                </a:solidFill>
              </a:rPr>
              <a:pPr>
                <a:defRPr/>
              </a:pPr>
              <a:t>43</a:t>
            </a:fld>
            <a:endParaRPr lang="en-US" altLang="es-ES" kern="0" dirty="0">
              <a:solidFill>
                <a:srgbClr val="000000"/>
              </a:solidFill>
            </a:endParaRPr>
          </a:p>
        </p:txBody>
      </p:sp>
    </p:spTree>
    <p:extLst>
      <p:ext uri="{BB962C8B-B14F-4D97-AF65-F5344CB8AC3E}">
        <p14:creationId xmlns:p14="http://schemas.microsoft.com/office/powerpoint/2010/main" val="79376649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CuadroTexto"/>
          <p:cNvSpPr txBox="1"/>
          <p:nvPr/>
        </p:nvSpPr>
        <p:spPr>
          <a:xfrm>
            <a:off x="128588" y="0"/>
            <a:ext cx="8886825" cy="40011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914400" fontAlgn="base">
              <a:spcBef>
                <a:spcPct val="0"/>
              </a:spcBef>
              <a:spcAft>
                <a:spcPct val="0"/>
              </a:spcAft>
              <a:defRPr/>
            </a:pPr>
            <a:r>
              <a:rPr lang="it-IT" sz="2000" b="1" dirty="0">
                <a:solidFill>
                  <a:prstClr val="black"/>
                </a:solidFill>
                <a:sym typeface="Helvetica Light"/>
              </a:rPr>
              <a:t>LA AUSENCIA DE MEV SEGUN EL ORGANO INSPECTOR. CASO PRACTICO</a:t>
            </a:r>
            <a:endParaRPr lang="es-ES" sz="2000" dirty="0">
              <a:solidFill>
                <a:prstClr val="black"/>
              </a:solidFill>
              <a:sym typeface="Helvetica Light"/>
            </a:endParaRPr>
          </a:p>
        </p:txBody>
      </p:sp>
      <p:sp>
        <p:nvSpPr>
          <p:cNvPr id="51203" name="1 Marcador de número de diapositiva"/>
          <p:cNvSpPr>
            <a:spLocks noGrp="1"/>
          </p:cNvSpPr>
          <p:nvPr>
            <p:ph type="sldNum" sz="quarter" idx="12"/>
          </p:nvPr>
        </p:nvSpPr>
        <p:spPr bwMode="auto">
          <a:xfrm>
            <a:off x="8770938" y="644842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4EFF5BB-37C6-46F0-85F9-B975CB4E1C84}" type="slidenum">
              <a:rPr lang="en-US" altLang="es-ES">
                <a:solidFill>
                  <a:srgbClr val="000000"/>
                </a:solidFill>
              </a:rPr>
              <a:pPr/>
              <a:t>44</a:t>
            </a:fld>
            <a:endParaRPr lang="en-US" altLang="es-ES">
              <a:solidFill>
                <a:srgbClr val="000000"/>
              </a:solidFill>
            </a:endParaRPr>
          </a:p>
        </p:txBody>
      </p:sp>
      <p:sp>
        <p:nvSpPr>
          <p:cNvPr id="3" name="2 CuadroTexto"/>
          <p:cNvSpPr txBox="1"/>
          <p:nvPr/>
        </p:nvSpPr>
        <p:spPr>
          <a:xfrm>
            <a:off x="96838" y="422275"/>
            <a:ext cx="8885237" cy="10572125"/>
          </a:xfrm>
          <a:prstGeom prst="rect">
            <a:avLst/>
          </a:prstGeom>
          <a:solidFill>
            <a:schemeClr val="accent2">
              <a:lumMod val="20000"/>
              <a:lumOff val="80000"/>
            </a:schemeClr>
          </a:solidFill>
        </p:spPr>
        <p:txBody>
          <a:bodyPr>
            <a:spAutoFit/>
          </a:bodyPr>
          <a:lstStyle/>
          <a:p>
            <a:pPr algn="just" defTabSz="914400" eaLnBrk="0" fontAlgn="base" hangingPunct="0">
              <a:spcBef>
                <a:spcPct val="0"/>
              </a:spcBef>
              <a:spcAft>
                <a:spcPct val="0"/>
              </a:spcAft>
              <a:defRPr/>
            </a:pPr>
            <a:r>
              <a:rPr lang="es-ES" sz="1900" b="1" kern="0" dirty="0">
                <a:solidFill>
                  <a:prstClr val="black"/>
                </a:solidFill>
                <a:latin typeface="ArialMT"/>
                <a:ea typeface="Aptos" panose="020B0004020202020204" pitchFamily="34" charset="0"/>
                <a:cs typeface="ArialMT"/>
                <a:sym typeface="Helvetica Light"/>
              </a:rPr>
              <a:t>3.- Ninguna de las dos sociedades ha repartido dividendos a su matriz, hasta 2030, </a:t>
            </a:r>
            <a:r>
              <a:rPr lang="es-ES" sz="1900" kern="0" dirty="0">
                <a:solidFill>
                  <a:prstClr val="black"/>
                </a:solidFill>
                <a:latin typeface="ArialMT"/>
                <a:ea typeface="Aptos" panose="020B0004020202020204" pitchFamily="34" charset="0"/>
                <a:cs typeface="ArialMT"/>
                <a:sym typeface="Helvetica Light"/>
              </a:rPr>
              <a:t>en la que cada sociedad reparte 200.000€. A su vez en este escenario se dan las siguientes situaciones:</a:t>
            </a:r>
          </a:p>
          <a:p>
            <a:pPr algn="just" defTabSz="914400" eaLnBrk="0" fontAlgn="base" hangingPunct="0">
              <a:spcBef>
                <a:spcPct val="0"/>
              </a:spcBef>
              <a:spcAft>
                <a:spcPct val="0"/>
              </a:spcAft>
              <a:defRPr/>
            </a:pPr>
            <a:r>
              <a:rPr lang="es-ES" sz="1900" kern="0" dirty="0">
                <a:solidFill>
                  <a:prstClr val="black"/>
                </a:solidFill>
                <a:latin typeface="ArialMT"/>
                <a:ea typeface="Aptos" panose="020B0004020202020204" pitchFamily="34" charset="0"/>
                <a:cs typeface="ArialMT"/>
                <a:sym typeface="Helvetica Light"/>
              </a:rPr>
              <a:t>	ii.- Desde el propio ejercicio 2021 ambas sociedades han venido obteniendo beneficios por importe de 100.000€ anuales que destinan a RV. En el acuerdo social de distribución, se señala que se reparten las reservas generadas en años 2015 y anteriores. </a:t>
            </a:r>
          </a:p>
          <a:p>
            <a:pPr algn="just" defTabSz="914400" eaLnBrk="0" fontAlgn="base" hangingPunct="0">
              <a:spcBef>
                <a:spcPct val="0"/>
              </a:spcBef>
              <a:spcAft>
                <a:spcPct val="0"/>
              </a:spcAft>
              <a:defRPr/>
            </a:pPr>
            <a:endParaRPr lang="es-ES" sz="190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sz="2000" kern="0" dirty="0">
                <a:solidFill>
                  <a:srgbClr val="1F497D"/>
                </a:solidFill>
                <a:latin typeface="ArialMT"/>
                <a:ea typeface="Aptos" panose="020B0004020202020204" pitchFamily="34" charset="0"/>
                <a:cs typeface="ArialMT"/>
                <a:sym typeface="Helvetica Light"/>
              </a:rPr>
              <a:t>En este caso dado y aunque cada sociedad ha obtenido beneficios por 100.000€ anuales (importe mucho mayor que lo que reparte), como de forma expresa la designación contenida en el acuerdo social, dispone que se trata de la distribución de reservas generadas en 2015 y anteriores, las mismas se corresponden con las reservas que tenían las sociedades en el momento de su aportación a la holding, por lo que la renta a integrar en la BIA (50% en cada socio)  será por cada sociedad que ha repartido los dividendos a la holding de : 200.000 – 5% x 200.000 x 25%, es decir, la renta gravable efectiva obtenida por el socio de forma indirecta a través de la holding menos la tributación en sede de la propia holding.</a:t>
            </a:r>
          </a:p>
          <a:p>
            <a:pPr algn="just" defTabSz="914400" eaLnBrk="0" fontAlgn="base" hangingPunct="0">
              <a:spcBef>
                <a:spcPct val="0"/>
              </a:spcBef>
              <a:spcAft>
                <a:spcPct val="0"/>
              </a:spcAft>
              <a:defRPr/>
            </a:pPr>
            <a:endParaRPr lang="es-ES" sz="2000" kern="0" dirty="0">
              <a:solidFill>
                <a:srgbClr val="1F497D"/>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sz="2000" b="1" kern="0" dirty="0">
                <a:solidFill>
                  <a:prstClr val="black"/>
                </a:solidFill>
                <a:latin typeface="ArialMT"/>
                <a:ea typeface="Aptos" panose="020B0004020202020204" pitchFamily="34" charset="0"/>
                <a:cs typeface="ArialMT"/>
                <a:sym typeface="Helvetica Light"/>
              </a:rPr>
              <a:t>PROCEDIMIENTO</a:t>
            </a:r>
            <a:r>
              <a:rPr lang="es-ES" sz="2000" kern="0" dirty="0">
                <a:solidFill>
                  <a:prstClr val="black"/>
                </a:solidFill>
                <a:latin typeface="ArialMT"/>
                <a:ea typeface="Aptos" panose="020B0004020202020204" pitchFamily="34" charset="0"/>
                <a:cs typeface="ArialMT"/>
                <a:sym typeface="Helvetica Light"/>
              </a:rPr>
              <a:t>: Las </a:t>
            </a:r>
            <a:r>
              <a:rPr lang="es-ES" sz="2000" kern="0" dirty="0" err="1">
                <a:solidFill>
                  <a:prstClr val="black"/>
                </a:solidFill>
                <a:latin typeface="ArialMT"/>
                <a:ea typeface="Aptos" panose="020B0004020202020204" pitchFamily="34" charset="0"/>
                <a:cs typeface="ArialMT"/>
                <a:sym typeface="Helvetica Light"/>
              </a:rPr>
              <a:t>PFs</a:t>
            </a:r>
            <a:r>
              <a:rPr lang="es-ES" sz="2000" kern="0" dirty="0">
                <a:solidFill>
                  <a:prstClr val="black"/>
                </a:solidFill>
                <a:latin typeface="ArialMT"/>
                <a:ea typeface="Aptos" panose="020B0004020202020204" pitchFamily="34" charset="0"/>
                <a:cs typeface="ArialMT"/>
                <a:sym typeface="Helvetica Light"/>
              </a:rPr>
              <a:t> deberán incluir dividendos en sus declaraciones IRPF de 2030 en la BIA.</a:t>
            </a:r>
          </a:p>
          <a:p>
            <a:pPr algn="just" defTabSz="914400" eaLnBrk="0" fontAlgn="base" hangingPunct="0">
              <a:spcBef>
                <a:spcPct val="0"/>
              </a:spcBef>
              <a:spcAft>
                <a:spcPct val="0"/>
              </a:spcAft>
              <a:defRPr/>
            </a:pPr>
            <a:endParaRPr lang="es-ES" sz="200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200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200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sz="1900" kern="0" dirty="0">
                <a:solidFill>
                  <a:prstClr val="black"/>
                </a:solidFill>
                <a:latin typeface="ArialMT"/>
                <a:ea typeface="Aptos" panose="020B0004020202020204" pitchFamily="34" charset="0"/>
                <a:cs typeface="ArialMT"/>
                <a:sym typeface="Helvetica Light"/>
              </a:rPr>
              <a:t>	 iii.- Desde el propio ejercicio 2021 ambas sociedades han venido obteniendo perdidas de carácter residual  por importe de 1.000€ anuales que se quedan en la cuenta Perdidas de ejercicios anteriores. En el acuerdo social de distribución, no hay designación alguna de las reservas que son objeto de reparto.  </a:t>
            </a:r>
          </a:p>
          <a:p>
            <a:pPr algn="just" defTabSz="914400" eaLnBrk="0" fontAlgn="base" hangingPunct="0">
              <a:spcBef>
                <a:spcPct val="0"/>
              </a:spcBef>
              <a:spcAft>
                <a:spcPct val="0"/>
              </a:spcAft>
              <a:defRPr/>
            </a:pPr>
            <a:r>
              <a:rPr lang="es-ES" sz="1900" kern="0" dirty="0">
                <a:solidFill>
                  <a:prstClr val="black"/>
                </a:solidFill>
                <a:latin typeface="ArialMT"/>
                <a:ea typeface="Aptos" panose="020B0004020202020204" pitchFamily="34" charset="0"/>
                <a:cs typeface="ArialMT"/>
                <a:sym typeface="Helvetica Light"/>
              </a:rPr>
              <a:t>	iv.- Desde el propio ejercicio 2021 y hasta 2026 ambas sociedades han venido obteniendo pérdidas significativas tal que las mismas han superado las reservas que las entidades tenían en el momento de la operación FEAC. En los ejercicios 2027 a 2029 las entidades han obtenido beneficios, tal que los mismos absorben las perdidas restantes y además permiten pagar los 200.000€ de dividendos.</a:t>
            </a:r>
          </a:p>
        </p:txBody>
      </p:sp>
      <p:sp>
        <p:nvSpPr>
          <p:cNvPr id="5" name="1 Marcador de número de diapositiva"/>
          <p:cNvSpPr txBox="1">
            <a:spLocks/>
          </p:cNvSpPr>
          <p:nvPr/>
        </p:nvSpPr>
        <p:spPr bwMode="auto">
          <a:xfrm>
            <a:off x="8753476" y="6455281"/>
            <a:ext cx="39052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defTabSz="430322" eaLnBrk="1" hangingPunct="1">
              <a:defRPr sz="1200">
                <a:solidFill>
                  <a:schemeClr val="tx1"/>
                </a:solidFill>
                <a:latin typeface="Arial" pitchFamily="34" charset="0"/>
                <a:ea typeface="Helvetica Light"/>
                <a:cs typeface="Arial" pitchFamily="34" charset="0"/>
                <a:sym typeface="Helvetica Light"/>
              </a:defRPr>
            </a:lvl1pPr>
            <a:lvl2pPr marL="742950" indent="-285750" algn="ctr" defTabSz="430322">
              <a:defRPr sz="2700">
                <a:solidFill>
                  <a:schemeClr val="tx1"/>
                </a:solidFill>
                <a:latin typeface="Arial" pitchFamily="34" charset="0"/>
                <a:ea typeface="Helvetica Light"/>
                <a:cs typeface="Arial" pitchFamily="34" charset="0"/>
                <a:sym typeface="Helvetica Light"/>
              </a:defRPr>
            </a:lvl2pPr>
            <a:lvl3pPr marL="1143000" indent="-228600" algn="ctr" defTabSz="430322">
              <a:defRPr sz="2700">
                <a:solidFill>
                  <a:schemeClr val="tx1"/>
                </a:solidFill>
                <a:latin typeface="Arial" pitchFamily="34" charset="0"/>
                <a:ea typeface="Helvetica Light"/>
                <a:cs typeface="Arial" pitchFamily="34" charset="0"/>
                <a:sym typeface="Helvetica Light"/>
              </a:defRPr>
            </a:lvl3pPr>
            <a:lvl4pPr marL="1600200" indent="-228600" algn="ctr" defTabSz="430322">
              <a:defRPr sz="2700">
                <a:solidFill>
                  <a:schemeClr val="tx1"/>
                </a:solidFill>
                <a:latin typeface="Arial" pitchFamily="34" charset="0"/>
                <a:ea typeface="Helvetica Light"/>
                <a:cs typeface="Arial" pitchFamily="34" charset="0"/>
                <a:sym typeface="Helvetica Light"/>
              </a:defRPr>
            </a:lvl4pPr>
            <a:lvl5pPr marL="2057400" indent="-228600" algn="ctr" defTabSz="430322">
              <a:defRPr sz="2700">
                <a:solidFill>
                  <a:schemeClr val="tx1"/>
                </a:solidFill>
                <a:latin typeface="Arial" pitchFamily="34" charset="0"/>
                <a:ea typeface="Helvetica Light"/>
                <a:cs typeface="Arial" pitchFamily="34" charset="0"/>
                <a:sym typeface="Helvetica Light"/>
              </a:defRPr>
            </a:lvl5pPr>
            <a:lvl6pPr marL="25146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6pPr>
            <a:lvl7pPr marL="29718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7pPr>
            <a:lvl8pPr marL="34290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8pPr>
            <a:lvl9pPr marL="38862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9pPr>
          </a:lstStyle>
          <a:p>
            <a:pPr>
              <a:defRPr/>
            </a:pPr>
            <a:fld id="{5F512769-F097-4BE1-865B-D93749F7E0B7}" type="slidenum">
              <a:rPr lang="en-US" altLang="es-ES" kern="0" smtClean="0">
                <a:solidFill>
                  <a:srgbClr val="000000"/>
                </a:solidFill>
              </a:rPr>
              <a:pPr>
                <a:defRPr/>
              </a:pPr>
              <a:t>44</a:t>
            </a:fld>
            <a:endParaRPr lang="en-US" altLang="es-ES" kern="0" dirty="0">
              <a:solidFill>
                <a:srgbClr val="000000"/>
              </a:solidFill>
            </a:endParaRPr>
          </a:p>
        </p:txBody>
      </p:sp>
    </p:spTree>
    <p:extLst>
      <p:ext uri="{BB962C8B-B14F-4D97-AF65-F5344CB8AC3E}">
        <p14:creationId xmlns:p14="http://schemas.microsoft.com/office/powerpoint/2010/main" val="243227541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CuadroTexto"/>
          <p:cNvSpPr txBox="1"/>
          <p:nvPr/>
        </p:nvSpPr>
        <p:spPr>
          <a:xfrm>
            <a:off x="128588" y="0"/>
            <a:ext cx="8886825" cy="40011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914400" fontAlgn="base">
              <a:spcBef>
                <a:spcPct val="0"/>
              </a:spcBef>
              <a:spcAft>
                <a:spcPct val="0"/>
              </a:spcAft>
              <a:defRPr/>
            </a:pPr>
            <a:r>
              <a:rPr lang="it-IT" sz="2000" b="1" dirty="0">
                <a:solidFill>
                  <a:prstClr val="black"/>
                </a:solidFill>
                <a:sym typeface="Helvetica Light"/>
              </a:rPr>
              <a:t>LA AUSENCIA DE MEV SEGUN EL ORGANO INSPECTOR. CASO PRACTICO</a:t>
            </a:r>
            <a:endParaRPr lang="es-ES" sz="2000" dirty="0">
              <a:solidFill>
                <a:prstClr val="black"/>
              </a:solidFill>
              <a:sym typeface="Helvetica Light"/>
            </a:endParaRPr>
          </a:p>
        </p:txBody>
      </p:sp>
      <p:sp>
        <p:nvSpPr>
          <p:cNvPr id="51203" name="1 Marcador de número de diapositiva"/>
          <p:cNvSpPr>
            <a:spLocks noGrp="1"/>
          </p:cNvSpPr>
          <p:nvPr>
            <p:ph type="sldNum" sz="quarter" idx="12"/>
          </p:nvPr>
        </p:nvSpPr>
        <p:spPr bwMode="auto">
          <a:xfrm>
            <a:off x="8770938" y="644842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4EFF5BB-37C6-46F0-85F9-B975CB4E1C84}" type="slidenum">
              <a:rPr lang="en-US" altLang="es-ES">
                <a:solidFill>
                  <a:srgbClr val="000000"/>
                </a:solidFill>
              </a:rPr>
              <a:pPr/>
              <a:t>45</a:t>
            </a:fld>
            <a:endParaRPr lang="en-US" altLang="es-ES">
              <a:solidFill>
                <a:srgbClr val="000000"/>
              </a:solidFill>
            </a:endParaRPr>
          </a:p>
        </p:txBody>
      </p:sp>
      <p:sp>
        <p:nvSpPr>
          <p:cNvPr id="3" name="2 CuadroTexto"/>
          <p:cNvSpPr txBox="1"/>
          <p:nvPr/>
        </p:nvSpPr>
        <p:spPr>
          <a:xfrm>
            <a:off x="96838" y="422275"/>
            <a:ext cx="8885237" cy="9725739"/>
          </a:xfrm>
          <a:prstGeom prst="rect">
            <a:avLst/>
          </a:prstGeom>
          <a:solidFill>
            <a:schemeClr val="accent2">
              <a:lumMod val="20000"/>
              <a:lumOff val="80000"/>
            </a:schemeClr>
          </a:solidFill>
        </p:spPr>
        <p:txBody>
          <a:bodyPr>
            <a:spAutoFit/>
          </a:bodyPr>
          <a:lstStyle/>
          <a:p>
            <a:pPr algn="just" defTabSz="914400" eaLnBrk="0" fontAlgn="base" hangingPunct="0">
              <a:spcBef>
                <a:spcPct val="0"/>
              </a:spcBef>
              <a:spcAft>
                <a:spcPct val="0"/>
              </a:spcAft>
              <a:defRPr/>
            </a:pPr>
            <a:r>
              <a:rPr lang="es-ES" sz="1900" b="1" kern="0" dirty="0">
                <a:solidFill>
                  <a:prstClr val="black"/>
                </a:solidFill>
                <a:latin typeface="ArialMT"/>
                <a:ea typeface="Aptos" panose="020B0004020202020204" pitchFamily="34" charset="0"/>
                <a:cs typeface="ArialMT"/>
                <a:sym typeface="Helvetica Light"/>
              </a:rPr>
              <a:t>3.- Ninguna de las dos sociedades ha repartido dividendos a su matriz, hasta 2030, </a:t>
            </a:r>
            <a:r>
              <a:rPr lang="es-ES" sz="1900" kern="0" dirty="0">
                <a:solidFill>
                  <a:prstClr val="black"/>
                </a:solidFill>
                <a:latin typeface="ArialMT"/>
                <a:ea typeface="Aptos" panose="020B0004020202020204" pitchFamily="34" charset="0"/>
                <a:cs typeface="ArialMT"/>
                <a:sym typeface="Helvetica Light"/>
              </a:rPr>
              <a:t>en la que cada sociedad reparte 200.000€. A su vez en este escenario se dan las siguientes situaciones:</a:t>
            </a:r>
          </a:p>
          <a:p>
            <a:pPr algn="just" defTabSz="914400" eaLnBrk="0" fontAlgn="base" hangingPunct="0">
              <a:spcBef>
                <a:spcPct val="0"/>
              </a:spcBef>
              <a:spcAft>
                <a:spcPct val="0"/>
              </a:spcAft>
              <a:defRPr/>
            </a:pPr>
            <a:r>
              <a:rPr lang="es-ES" sz="1900" kern="0" dirty="0">
                <a:solidFill>
                  <a:prstClr val="black"/>
                </a:solidFill>
                <a:latin typeface="ArialMT"/>
                <a:ea typeface="Aptos" panose="020B0004020202020204" pitchFamily="34" charset="0"/>
                <a:cs typeface="ArialMT"/>
                <a:sym typeface="Helvetica Light"/>
              </a:rPr>
              <a:t>	 iii.- Desde el propio ejercicio 2021 ambas sociedades han venido obteniendo perdidas de carácter residual  por importe de 1.000€ anuales que se quedan en la cuenta Perdidas de ejercicios anteriores. En el acuerdo social de distribución, no hay designación alguna de las reservas que son objeto de reparto. </a:t>
            </a:r>
          </a:p>
          <a:p>
            <a:pPr algn="just" defTabSz="914400" eaLnBrk="0" fontAlgn="base" hangingPunct="0">
              <a:spcBef>
                <a:spcPct val="0"/>
              </a:spcBef>
              <a:spcAft>
                <a:spcPct val="0"/>
              </a:spcAft>
              <a:defRPr/>
            </a:pPr>
            <a:r>
              <a:rPr lang="es-ES" sz="2000" kern="0" dirty="0">
                <a:solidFill>
                  <a:srgbClr val="1F497D"/>
                </a:solidFill>
                <a:latin typeface="ArialMT"/>
                <a:ea typeface="Aptos" panose="020B0004020202020204" pitchFamily="34" charset="0"/>
                <a:cs typeface="ArialMT"/>
                <a:sym typeface="Helvetica Light"/>
              </a:rPr>
              <a:t>En este caso dado y dado que desde la fecha de canje la sociedad solo obtiene perdidas, no hay lugar a dudas que los dividendos repartidos cada año se corresponden con reservas generadas antes de la operación FEAC, y ello aunque en el acuerdo social de distribución, no haya designación alguna acerca de las reservas que son objeto de reparto por cada sociedad, por lo que la renta a integrar en la BIA (50% en cada socio)  será por cada sociedad que ha repartido los dividendos a la holding de : 200.000 – 5% x 200.000 x 25%, es decir, la renta gravable efectiva obtenida por el socio de forma indirecta a través de la holding menos la tributación en sede de la propia holding.</a:t>
            </a:r>
          </a:p>
          <a:p>
            <a:pPr algn="just" defTabSz="914400" eaLnBrk="0" fontAlgn="base" hangingPunct="0">
              <a:spcBef>
                <a:spcPct val="0"/>
              </a:spcBef>
              <a:spcAft>
                <a:spcPct val="0"/>
              </a:spcAft>
              <a:defRPr/>
            </a:pPr>
            <a:endParaRPr lang="es-ES" sz="2000" kern="0" dirty="0">
              <a:solidFill>
                <a:srgbClr val="1F497D"/>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sz="2000" b="1" kern="0" dirty="0">
                <a:solidFill>
                  <a:prstClr val="black"/>
                </a:solidFill>
                <a:latin typeface="ArialMT"/>
                <a:ea typeface="Aptos" panose="020B0004020202020204" pitchFamily="34" charset="0"/>
                <a:cs typeface="ArialMT"/>
                <a:sym typeface="Helvetica Light"/>
              </a:rPr>
              <a:t>PROCEDIMIENTO</a:t>
            </a:r>
            <a:r>
              <a:rPr lang="es-ES" sz="2000" kern="0" dirty="0">
                <a:solidFill>
                  <a:prstClr val="black"/>
                </a:solidFill>
                <a:latin typeface="ArialMT"/>
                <a:ea typeface="Aptos" panose="020B0004020202020204" pitchFamily="34" charset="0"/>
                <a:cs typeface="ArialMT"/>
                <a:sym typeface="Helvetica Light"/>
              </a:rPr>
              <a:t>: Las </a:t>
            </a:r>
            <a:r>
              <a:rPr lang="es-ES" sz="2000" kern="0" dirty="0" err="1">
                <a:solidFill>
                  <a:prstClr val="black"/>
                </a:solidFill>
                <a:latin typeface="ArialMT"/>
                <a:ea typeface="Aptos" panose="020B0004020202020204" pitchFamily="34" charset="0"/>
                <a:cs typeface="ArialMT"/>
                <a:sym typeface="Helvetica Light"/>
              </a:rPr>
              <a:t>PFs</a:t>
            </a:r>
            <a:r>
              <a:rPr lang="es-ES" sz="2000" kern="0" dirty="0">
                <a:solidFill>
                  <a:prstClr val="black"/>
                </a:solidFill>
                <a:latin typeface="ArialMT"/>
                <a:ea typeface="Aptos" panose="020B0004020202020204" pitchFamily="34" charset="0"/>
                <a:cs typeface="ArialMT"/>
                <a:sym typeface="Helvetica Light"/>
              </a:rPr>
              <a:t> deberán incluir dividendos en sus declaraciones IRPF de 2030 en la BIA.</a:t>
            </a:r>
          </a:p>
          <a:p>
            <a:pPr algn="just" defTabSz="914400" eaLnBrk="0" fontAlgn="base" hangingPunct="0">
              <a:spcBef>
                <a:spcPct val="0"/>
              </a:spcBef>
              <a:spcAft>
                <a:spcPct val="0"/>
              </a:spcAft>
              <a:defRPr/>
            </a:pPr>
            <a:endParaRPr lang="es-ES" sz="200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200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200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200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200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sz="1900" kern="0" dirty="0">
                <a:solidFill>
                  <a:prstClr val="black"/>
                </a:solidFill>
                <a:latin typeface="ArialMT"/>
                <a:ea typeface="Aptos" panose="020B0004020202020204" pitchFamily="34" charset="0"/>
                <a:cs typeface="ArialMT"/>
                <a:sym typeface="Helvetica Light"/>
              </a:rPr>
              <a:t>		iv.- Desde el propio ejercicio 2021 y hasta 2026 ambas sociedades han venido obteniendo pérdidas significativas tal que las mismas han superado las reservas que las entidades tenían en el momento de la operación FEAC. En los ejercicios 2027 a 2029 las entidades han obtenido beneficios, tal que los mismos absorben las perdidas restantes y además permiten pagar los 200.000€ de dividendos.</a:t>
            </a:r>
          </a:p>
        </p:txBody>
      </p:sp>
      <p:sp>
        <p:nvSpPr>
          <p:cNvPr id="5" name="1 Marcador de número de diapositiva"/>
          <p:cNvSpPr txBox="1">
            <a:spLocks/>
          </p:cNvSpPr>
          <p:nvPr/>
        </p:nvSpPr>
        <p:spPr bwMode="auto">
          <a:xfrm>
            <a:off x="8753476" y="6455281"/>
            <a:ext cx="39052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defTabSz="430322" eaLnBrk="1" hangingPunct="1">
              <a:defRPr sz="1200">
                <a:solidFill>
                  <a:schemeClr val="tx1"/>
                </a:solidFill>
                <a:latin typeface="Arial" pitchFamily="34" charset="0"/>
                <a:ea typeface="Helvetica Light"/>
                <a:cs typeface="Arial" pitchFamily="34" charset="0"/>
                <a:sym typeface="Helvetica Light"/>
              </a:defRPr>
            </a:lvl1pPr>
            <a:lvl2pPr marL="742950" indent="-285750" algn="ctr" defTabSz="430322">
              <a:defRPr sz="2700">
                <a:solidFill>
                  <a:schemeClr val="tx1"/>
                </a:solidFill>
                <a:latin typeface="Arial" pitchFamily="34" charset="0"/>
                <a:ea typeface="Helvetica Light"/>
                <a:cs typeface="Arial" pitchFamily="34" charset="0"/>
                <a:sym typeface="Helvetica Light"/>
              </a:defRPr>
            </a:lvl2pPr>
            <a:lvl3pPr marL="1143000" indent="-228600" algn="ctr" defTabSz="430322">
              <a:defRPr sz="2700">
                <a:solidFill>
                  <a:schemeClr val="tx1"/>
                </a:solidFill>
                <a:latin typeface="Arial" pitchFamily="34" charset="0"/>
                <a:ea typeface="Helvetica Light"/>
                <a:cs typeface="Arial" pitchFamily="34" charset="0"/>
                <a:sym typeface="Helvetica Light"/>
              </a:defRPr>
            </a:lvl3pPr>
            <a:lvl4pPr marL="1600200" indent="-228600" algn="ctr" defTabSz="430322">
              <a:defRPr sz="2700">
                <a:solidFill>
                  <a:schemeClr val="tx1"/>
                </a:solidFill>
                <a:latin typeface="Arial" pitchFamily="34" charset="0"/>
                <a:ea typeface="Helvetica Light"/>
                <a:cs typeface="Arial" pitchFamily="34" charset="0"/>
                <a:sym typeface="Helvetica Light"/>
              </a:defRPr>
            </a:lvl4pPr>
            <a:lvl5pPr marL="2057400" indent="-228600" algn="ctr" defTabSz="430322">
              <a:defRPr sz="2700">
                <a:solidFill>
                  <a:schemeClr val="tx1"/>
                </a:solidFill>
                <a:latin typeface="Arial" pitchFamily="34" charset="0"/>
                <a:ea typeface="Helvetica Light"/>
                <a:cs typeface="Arial" pitchFamily="34" charset="0"/>
                <a:sym typeface="Helvetica Light"/>
              </a:defRPr>
            </a:lvl5pPr>
            <a:lvl6pPr marL="25146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6pPr>
            <a:lvl7pPr marL="29718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7pPr>
            <a:lvl8pPr marL="34290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8pPr>
            <a:lvl9pPr marL="38862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9pPr>
          </a:lstStyle>
          <a:p>
            <a:pPr>
              <a:defRPr/>
            </a:pPr>
            <a:fld id="{5F512769-F097-4BE1-865B-D93749F7E0B7}" type="slidenum">
              <a:rPr lang="en-US" altLang="es-ES" kern="0" smtClean="0">
                <a:solidFill>
                  <a:srgbClr val="000000"/>
                </a:solidFill>
              </a:rPr>
              <a:pPr>
                <a:defRPr/>
              </a:pPr>
              <a:t>45</a:t>
            </a:fld>
            <a:endParaRPr lang="en-US" altLang="es-ES" kern="0" dirty="0">
              <a:solidFill>
                <a:srgbClr val="000000"/>
              </a:solidFill>
            </a:endParaRPr>
          </a:p>
        </p:txBody>
      </p:sp>
    </p:spTree>
    <p:extLst>
      <p:ext uri="{BB962C8B-B14F-4D97-AF65-F5344CB8AC3E}">
        <p14:creationId xmlns:p14="http://schemas.microsoft.com/office/powerpoint/2010/main" val="112274748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CuadroTexto"/>
          <p:cNvSpPr txBox="1"/>
          <p:nvPr/>
        </p:nvSpPr>
        <p:spPr>
          <a:xfrm>
            <a:off x="128588" y="0"/>
            <a:ext cx="8886825" cy="40011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914400" fontAlgn="base">
              <a:spcBef>
                <a:spcPct val="0"/>
              </a:spcBef>
              <a:spcAft>
                <a:spcPct val="0"/>
              </a:spcAft>
              <a:defRPr/>
            </a:pPr>
            <a:r>
              <a:rPr lang="it-IT" sz="2000" b="1" dirty="0">
                <a:solidFill>
                  <a:prstClr val="black"/>
                </a:solidFill>
                <a:sym typeface="Helvetica Light"/>
              </a:rPr>
              <a:t>LA AUSENCIA DE MEV SEGUN EL ORGANO INSPECTOR. CASO PRACTICO</a:t>
            </a:r>
            <a:endParaRPr lang="es-ES" sz="2000" dirty="0">
              <a:solidFill>
                <a:prstClr val="black"/>
              </a:solidFill>
              <a:sym typeface="Helvetica Light"/>
            </a:endParaRPr>
          </a:p>
        </p:txBody>
      </p:sp>
      <p:sp>
        <p:nvSpPr>
          <p:cNvPr id="51203" name="1 Marcador de número de diapositiva"/>
          <p:cNvSpPr>
            <a:spLocks noGrp="1"/>
          </p:cNvSpPr>
          <p:nvPr>
            <p:ph type="sldNum" sz="quarter" idx="12"/>
          </p:nvPr>
        </p:nvSpPr>
        <p:spPr bwMode="auto">
          <a:xfrm>
            <a:off x="8770938" y="644842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4EFF5BB-37C6-46F0-85F9-B975CB4E1C84}" type="slidenum">
              <a:rPr lang="en-US" altLang="es-ES">
                <a:solidFill>
                  <a:srgbClr val="000000"/>
                </a:solidFill>
              </a:rPr>
              <a:pPr/>
              <a:t>46</a:t>
            </a:fld>
            <a:endParaRPr lang="en-US" altLang="es-ES">
              <a:solidFill>
                <a:srgbClr val="000000"/>
              </a:solidFill>
            </a:endParaRPr>
          </a:p>
        </p:txBody>
      </p:sp>
      <p:sp>
        <p:nvSpPr>
          <p:cNvPr id="3" name="2 CuadroTexto"/>
          <p:cNvSpPr txBox="1"/>
          <p:nvPr/>
        </p:nvSpPr>
        <p:spPr>
          <a:xfrm>
            <a:off x="96838" y="422275"/>
            <a:ext cx="8885237" cy="6724918"/>
          </a:xfrm>
          <a:prstGeom prst="rect">
            <a:avLst/>
          </a:prstGeom>
          <a:solidFill>
            <a:schemeClr val="accent2">
              <a:lumMod val="20000"/>
              <a:lumOff val="80000"/>
            </a:schemeClr>
          </a:solidFill>
        </p:spPr>
        <p:txBody>
          <a:bodyPr>
            <a:spAutoFit/>
          </a:bodyPr>
          <a:lstStyle/>
          <a:p>
            <a:pPr algn="just" defTabSz="914400" eaLnBrk="0" fontAlgn="base" hangingPunct="0">
              <a:spcBef>
                <a:spcPct val="0"/>
              </a:spcBef>
              <a:spcAft>
                <a:spcPct val="0"/>
              </a:spcAft>
              <a:defRPr/>
            </a:pPr>
            <a:r>
              <a:rPr lang="es-ES" sz="1900" b="1" kern="0" dirty="0">
                <a:solidFill>
                  <a:prstClr val="black"/>
                </a:solidFill>
                <a:latin typeface="ArialMT"/>
                <a:ea typeface="Aptos" panose="020B0004020202020204" pitchFamily="34" charset="0"/>
                <a:cs typeface="ArialMT"/>
                <a:sym typeface="Helvetica Light"/>
              </a:rPr>
              <a:t>3.- Ninguna de las dos sociedades ha repartido dividendos a su matriz, hasta 2030, </a:t>
            </a:r>
            <a:r>
              <a:rPr lang="es-ES" sz="1900" kern="0" dirty="0">
                <a:solidFill>
                  <a:prstClr val="black"/>
                </a:solidFill>
                <a:latin typeface="ArialMT"/>
                <a:ea typeface="Aptos" panose="020B0004020202020204" pitchFamily="34" charset="0"/>
                <a:cs typeface="ArialMT"/>
                <a:sym typeface="Helvetica Light"/>
              </a:rPr>
              <a:t>en la que cada sociedad reparte 200.000€. A su vez en este escenario se dan las siguientes situaciones:</a:t>
            </a:r>
          </a:p>
          <a:p>
            <a:pPr algn="just" defTabSz="914400" eaLnBrk="0" fontAlgn="base" hangingPunct="0">
              <a:spcBef>
                <a:spcPct val="0"/>
              </a:spcBef>
              <a:spcAft>
                <a:spcPct val="0"/>
              </a:spcAft>
              <a:defRPr/>
            </a:pPr>
            <a:r>
              <a:rPr lang="es-ES" sz="1900" kern="0" dirty="0">
                <a:solidFill>
                  <a:prstClr val="black"/>
                </a:solidFill>
                <a:latin typeface="ArialMT"/>
                <a:ea typeface="Aptos" panose="020B0004020202020204" pitchFamily="34" charset="0"/>
                <a:cs typeface="ArialMT"/>
                <a:sym typeface="Helvetica Light"/>
              </a:rPr>
              <a:t>	</a:t>
            </a:r>
          </a:p>
          <a:p>
            <a:pPr algn="just" defTabSz="914400" eaLnBrk="0" fontAlgn="base" hangingPunct="0">
              <a:spcBef>
                <a:spcPct val="0"/>
              </a:spcBef>
              <a:spcAft>
                <a:spcPct val="0"/>
              </a:spcAft>
              <a:defRPr/>
            </a:pPr>
            <a:r>
              <a:rPr lang="es-ES" sz="1900" kern="0" dirty="0">
                <a:solidFill>
                  <a:prstClr val="black"/>
                </a:solidFill>
                <a:latin typeface="ArialMT"/>
                <a:ea typeface="Aptos" panose="020B0004020202020204" pitchFamily="34" charset="0"/>
                <a:cs typeface="ArialMT"/>
                <a:sym typeface="Helvetica Light"/>
              </a:rPr>
              <a:t>iv.- Desde el propio ejercicio 2021 y hasta 2026 ambas sociedades han venido obteniendo pérdidas significativas tal que las mismas han superado las reservas que las entidades tenían en el momento de la operación FEAC. En los ejercicios 2027 a 2029 las entidades han obtenido beneficios, tal que los mismos absorben las perdidas restantes y además permiten pagar los 200.000€ de dividendos.</a:t>
            </a:r>
          </a:p>
          <a:p>
            <a:pPr algn="just" defTabSz="914400" eaLnBrk="0" fontAlgn="base" hangingPunct="0">
              <a:spcBef>
                <a:spcPct val="0"/>
              </a:spcBef>
              <a:spcAft>
                <a:spcPct val="0"/>
              </a:spcAft>
              <a:defRPr/>
            </a:pPr>
            <a:endParaRPr lang="es-ES" sz="2000" kern="0" dirty="0">
              <a:solidFill>
                <a:srgbClr val="1F497D"/>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sz="2000" kern="0" dirty="0">
                <a:solidFill>
                  <a:srgbClr val="1F497D"/>
                </a:solidFill>
                <a:latin typeface="ArialMT"/>
                <a:ea typeface="Aptos" panose="020B0004020202020204" pitchFamily="34" charset="0"/>
                <a:cs typeface="ArialMT"/>
                <a:sym typeface="Helvetica Light"/>
              </a:rPr>
              <a:t>En este caso dado las perdidas obtenidas por las participadas, habrán absorbido las reservas acumuladas (y así debería figurar en la contabilidad puesto que habrán sido cargadas con abono  </a:t>
            </a:r>
            <a:r>
              <a:rPr lang="es-ES" sz="2000" kern="0" dirty="0" err="1">
                <a:solidFill>
                  <a:srgbClr val="1F497D"/>
                </a:solidFill>
                <a:latin typeface="ArialMT"/>
                <a:ea typeface="Aptos" panose="020B0004020202020204" pitchFamily="34" charset="0"/>
                <a:cs typeface="ArialMT"/>
                <a:sym typeface="Helvetica Light"/>
              </a:rPr>
              <a:t>Rdos</a:t>
            </a:r>
            <a:r>
              <a:rPr lang="es-ES" sz="2000" kern="0" dirty="0">
                <a:solidFill>
                  <a:srgbClr val="1F497D"/>
                </a:solidFill>
                <a:latin typeface="ArialMT"/>
                <a:ea typeface="Aptos" panose="020B0004020202020204" pitchFamily="34" charset="0"/>
                <a:cs typeface="ArialMT"/>
                <a:sym typeface="Helvetica Light"/>
              </a:rPr>
              <a:t> negativos de ejercicios anteriores) en el momento de realizar la operación FEAC. Tales reservas ya no existen y por tanto al repartir dividendos por parte de las operativas  a la holding, se están repartiendo en todo caso reservas generadas con posterioridad a la operación FEAC cuyos beneficios se generaron en 2027 a 2029, por lo que los mismos no generan ni en el momento del reparto ni en un futuro renta alguna en sede de las </a:t>
            </a:r>
            <a:r>
              <a:rPr lang="es-ES" sz="2000" kern="0" dirty="0" err="1">
                <a:solidFill>
                  <a:srgbClr val="1F497D"/>
                </a:solidFill>
                <a:latin typeface="ArialMT"/>
                <a:ea typeface="Aptos" panose="020B0004020202020204" pitchFamily="34" charset="0"/>
                <a:cs typeface="ArialMT"/>
                <a:sym typeface="Helvetica Light"/>
              </a:rPr>
              <a:t>PFs</a:t>
            </a:r>
            <a:r>
              <a:rPr lang="es-ES" sz="2000" kern="0" dirty="0">
                <a:solidFill>
                  <a:srgbClr val="1F497D"/>
                </a:solidFill>
                <a:latin typeface="ArialMT"/>
                <a:ea typeface="Aptos" panose="020B0004020202020204" pitchFamily="34" charset="0"/>
                <a:cs typeface="ArialMT"/>
                <a:sym typeface="Helvetica Light"/>
              </a:rPr>
              <a:t>.</a:t>
            </a:r>
          </a:p>
          <a:p>
            <a:pPr algn="just" defTabSz="914400" eaLnBrk="0" fontAlgn="base" hangingPunct="0">
              <a:spcBef>
                <a:spcPct val="0"/>
              </a:spcBef>
              <a:spcAft>
                <a:spcPct val="0"/>
              </a:spcAft>
              <a:defRPr/>
            </a:pPr>
            <a:endParaRPr lang="es-ES" sz="2000" b="1"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sz="2000" b="1" kern="0" dirty="0">
                <a:solidFill>
                  <a:prstClr val="black"/>
                </a:solidFill>
                <a:latin typeface="ArialMT"/>
                <a:ea typeface="Aptos" panose="020B0004020202020204" pitchFamily="34" charset="0"/>
                <a:cs typeface="ArialMT"/>
                <a:sym typeface="Helvetica Light"/>
              </a:rPr>
              <a:t>PROCEDIMIENTO</a:t>
            </a:r>
            <a:r>
              <a:rPr lang="es-ES" sz="2000" kern="0" dirty="0">
                <a:solidFill>
                  <a:prstClr val="black"/>
                </a:solidFill>
                <a:latin typeface="ArialMT"/>
                <a:ea typeface="Aptos" panose="020B0004020202020204" pitchFamily="34" charset="0"/>
                <a:cs typeface="ArialMT"/>
                <a:sym typeface="Helvetica Light"/>
              </a:rPr>
              <a:t>: El reparto de dividendos no tiene efecto en el socio.</a:t>
            </a:r>
          </a:p>
          <a:p>
            <a:pPr algn="just" defTabSz="914400" eaLnBrk="0" fontAlgn="base" hangingPunct="0">
              <a:spcBef>
                <a:spcPct val="0"/>
              </a:spcBef>
              <a:spcAft>
                <a:spcPct val="0"/>
              </a:spcAft>
              <a:defRPr/>
            </a:pPr>
            <a:endParaRPr lang="es-ES" sz="2000" kern="0" dirty="0">
              <a:solidFill>
                <a:prstClr val="black"/>
              </a:solidFill>
              <a:latin typeface="ArialMT"/>
              <a:ea typeface="Aptos" panose="020B0004020202020204" pitchFamily="34" charset="0"/>
              <a:cs typeface="ArialMT"/>
              <a:sym typeface="Helvetica Light"/>
            </a:endParaRPr>
          </a:p>
        </p:txBody>
      </p:sp>
      <p:sp>
        <p:nvSpPr>
          <p:cNvPr id="5" name="1 Marcador de número de diapositiva"/>
          <p:cNvSpPr txBox="1">
            <a:spLocks/>
          </p:cNvSpPr>
          <p:nvPr/>
        </p:nvSpPr>
        <p:spPr bwMode="auto">
          <a:xfrm>
            <a:off x="8753476" y="6455281"/>
            <a:ext cx="39052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defTabSz="430322" eaLnBrk="1" hangingPunct="1">
              <a:defRPr sz="1200">
                <a:solidFill>
                  <a:schemeClr val="tx1"/>
                </a:solidFill>
                <a:latin typeface="Arial" pitchFamily="34" charset="0"/>
                <a:ea typeface="Helvetica Light"/>
                <a:cs typeface="Arial" pitchFamily="34" charset="0"/>
                <a:sym typeface="Helvetica Light"/>
              </a:defRPr>
            </a:lvl1pPr>
            <a:lvl2pPr marL="742950" indent="-285750" algn="ctr" defTabSz="430322">
              <a:defRPr sz="2700">
                <a:solidFill>
                  <a:schemeClr val="tx1"/>
                </a:solidFill>
                <a:latin typeface="Arial" pitchFamily="34" charset="0"/>
                <a:ea typeface="Helvetica Light"/>
                <a:cs typeface="Arial" pitchFamily="34" charset="0"/>
                <a:sym typeface="Helvetica Light"/>
              </a:defRPr>
            </a:lvl2pPr>
            <a:lvl3pPr marL="1143000" indent="-228600" algn="ctr" defTabSz="430322">
              <a:defRPr sz="2700">
                <a:solidFill>
                  <a:schemeClr val="tx1"/>
                </a:solidFill>
                <a:latin typeface="Arial" pitchFamily="34" charset="0"/>
                <a:ea typeface="Helvetica Light"/>
                <a:cs typeface="Arial" pitchFamily="34" charset="0"/>
                <a:sym typeface="Helvetica Light"/>
              </a:defRPr>
            </a:lvl3pPr>
            <a:lvl4pPr marL="1600200" indent="-228600" algn="ctr" defTabSz="430322">
              <a:defRPr sz="2700">
                <a:solidFill>
                  <a:schemeClr val="tx1"/>
                </a:solidFill>
                <a:latin typeface="Arial" pitchFamily="34" charset="0"/>
                <a:ea typeface="Helvetica Light"/>
                <a:cs typeface="Arial" pitchFamily="34" charset="0"/>
                <a:sym typeface="Helvetica Light"/>
              </a:defRPr>
            </a:lvl4pPr>
            <a:lvl5pPr marL="2057400" indent="-228600" algn="ctr" defTabSz="430322">
              <a:defRPr sz="2700">
                <a:solidFill>
                  <a:schemeClr val="tx1"/>
                </a:solidFill>
                <a:latin typeface="Arial" pitchFamily="34" charset="0"/>
                <a:ea typeface="Helvetica Light"/>
                <a:cs typeface="Arial" pitchFamily="34" charset="0"/>
                <a:sym typeface="Helvetica Light"/>
              </a:defRPr>
            </a:lvl5pPr>
            <a:lvl6pPr marL="25146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6pPr>
            <a:lvl7pPr marL="29718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7pPr>
            <a:lvl8pPr marL="34290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8pPr>
            <a:lvl9pPr marL="38862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9pPr>
          </a:lstStyle>
          <a:p>
            <a:pPr>
              <a:defRPr/>
            </a:pPr>
            <a:fld id="{5F512769-F097-4BE1-865B-D93749F7E0B7}" type="slidenum">
              <a:rPr lang="en-US" altLang="es-ES" kern="0" smtClean="0">
                <a:solidFill>
                  <a:srgbClr val="000000"/>
                </a:solidFill>
              </a:rPr>
              <a:pPr>
                <a:defRPr/>
              </a:pPr>
              <a:t>46</a:t>
            </a:fld>
            <a:endParaRPr lang="en-US" altLang="es-ES" kern="0" dirty="0">
              <a:solidFill>
                <a:srgbClr val="000000"/>
              </a:solidFill>
            </a:endParaRPr>
          </a:p>
        </p:txBody>
      </p:sp>
    </p:spTree>
    <p:extLst>
      <p:ext uri="{BB962C8B-B14F-4D97-AF65-F5344CB8AC3E}">
        <p14:creationId xmlns:p14="http://schemas.microsoft.com/office/powerpoint/2010/main" val="398460641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CuadroTexto"/>
          <p:cNvSpPr txBox="1"/>
          <p:nvPr/>
        </p:nvSpPr>
        <p:spPr>
          <a:xfrm>
            <a:off x="128588" y="0"/>
            <a:ext cx="8886825" cy="40011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914400" fontAlgn="base">
              <a:spcBef>
                <a:spcPct val="0"/>
              </a:spcBef>
              <a:spcAft>
                <a:spcPct val="0"/>
              </a:spcAft>
              <a:defRPr/>
            </a:pPr>
            <a:r>
              <a:rPr lang="it-IT" sz="2000" b="1" dirty="0">
                <a:solidFill>
                  <a:prstClr val="black"/>
                </a:solidFill>
                <a:sym typeface="Helvetica Light"/>
              </a:rPr>
              <a:t>LA AUSENCIA DE MEV SEGUN EL ORGANO INSPECTOR. CASO PRACTICO</a:t>
            </a:r>
            <a:endParaRPr lang="es-ES" sz="2000" dirty="0">
              <a:solidFill>
                <a:prstClr val="black"/>
              </a:solidFill>
              <a:sym typeface="Helvetica Light"/>
            </a:endParaRPr>
          </a:p>
        </p:txBody>
      </p:sp>
      <p:sp>
        <p:nvSpPr>
          <p:cNvPr id="52227" name="1 Marcador de número de diapositiva"/>
          <p:cNvSpPr>
            <a:spLocks noGrp="1"/>
          </p:cNvSpPr>
          <p:nvPr>
            <p:ph type="sldNum" sz="quarter" idx="12"/>
          </p:nvPr>
        </p:nvSpPr>
        <p:spPr bwMode="auto">
          <a:xfrm>
            <a:off x="8770938" y="644842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0B74149E-77F8-492C-8CF3-5E4E8AB22ABB}" type="slidenum">
              <a:rPr lang="en-US" altLang="es-ES">
                <a:solidFill>
                  <a:srgbClr val="000000"/>
                </a:solidFill>
              </a:rPr>
              <a:pPr/>
              <a:t>47</a:t>
            </a:fld>
            <a:endParaRPr lang="en-US" altLang="es-ES">
              <a:solidFill>
                <a:srgbClr val="000000"/>
              </a:solidFill>
            </a:endParaRPr>
          </a:p>
        </p:txBody>
      </p:sp>
      <p:sp>
        <p:nvSpPr>
          <p:cNvPr id="3" name="2 CuadroTexto"/>
          <p:cNvSpPr txBox="1"/>
          <p:nvPr/>
        </p:nvSpPr>
        <p:spPr>
          <a:xfrm>
            <a:off x="96838" y="422275"/>
            <a:ext cx="8885237" cy="16173450"/>
          </a:xfrm>
          <a:prstGeom prst="rect">
            <a:avLst/>
          </a:prstGeom>
          <a:solidFill>
            <a:schemeClr val="accent2">
              <a:lumMod val="20000"/>
              <a:lumOff val="80000"/>
            </a:schemeClr>
          </a:solidFill>
        </p:spPr>
        <p:txBody>
          <a:bodyPr>
            <a:spAutoFit/>
          </a:bodyPr>
          <a:lstStyle/>
          <a:p>
            <a:pPr algn="just" defTabSz="914400" eaLnBrk="0" fontAlgn="base" hangingPunct="0">
              <a:spcBef>
                <a:spcPct val="0"/>
              </a:spcBef>
              <a:spcAft>
                <a:spcPct val="0"/>
              </a:spcAft>
              <a:defRPr/>
            </a:pPr>
            <a:r>
              <a:rPr lang="es-ES" b="1" kern="0" dirty="0">
                <a:solidFill>
                  <a:prstClr val="black"/>
                </a:solidFill>
                <a:latin typeface="ArialMT"/>
                <a:ea typeface="Aptos" panose="020B0004020202020204" pitchFamily="34" charset="0"/>
                <a:cs typeface="ArialMT"/>
                <a:sym typeface="Helvetica Light"/>
              </a:rPr>
              <a:t>4.- La sociedad NOVA SL, vende a finales de Mayo de 2023 a un tercero las participaciones en PAMA SL y CORI SL por 1.500.000€ y 1.800.000€ respectivamente.</a:t>
            </a:r>
          </a:p>
          <a:p>
            <a:pPr algn="just" defTabSz="914400" eaLnBrk="0" fontAlgn="base" hangingPunct="0">
              <a:spcBef>
                <a:spcPct val="0"/>
              </a:spcBef>
              <a:spcAft>
                <a:spcPct val="0"/>
              </a:spcAft>
              <a:defRPr/>
            </a:pPr>
            <a:endParaRPr lang="es-ES" b="1"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kern="0" dirty="0">
                <a:solidFill>
                  <a:prstClr val="black"/>
                </a:solidFill>
                <a:latin typeface="ArialMT"/>
                <a:ea typeface="Aptos" panose="020B0004020202020204" pitchFamily="34" charset="0"/>
                <a:cs typeface="ArialMT"/>
                <a:sym typeface="Helvetica Light"/>
              </a:rPr>
              <a:t>Nótese que a pesar de que han pasado mas de dos años y esta operación no se ve afectada por la limitación del art. 21.4.b) de la LIS, la inspección ha determinado que no hay MEV, por lo que procede liquidar la GP que quedó en su momento diferida, pero dicha ganancia se entiende realizada indirectamente en la PF a través de la holding en el ejercicio 2023 y  no en 2021, ya que tenemos que recordar que esta ventaja fiscal abusiva debe  imputarse en cada uno de los ejercicios en los que el socio aportante obtiene o logra, de forma efectiva, la disponibilidad de los beneficios que estaban acumulados en la sociedad operativa antes de la aportación de sus acciones en dicha entidad operativa a la holding, que ahora obtiene los recursos. El importe a integrar en la BI del ahorro de los socios PF debe ser la renta neta que obtendrían los mismos, es decir: GP= 1.000.000 – 997.000 x 5% x 25% - 3.000 en PAMA SL, y GP= 1.000.000 – 997.000 x 5% x 25% - 3.000 en CORI SL.</a:t>
            </a:r>
          </a:p>
          <a:p>
            <a:pPr algn="just" defTabSz="914400" eaLnBrk="0" fontAlgn="base" hangingPunct="0">
              <a:spcBef>
                <a:spcPct val="0"/>
              </a:spcBef>
              <a:spcAft>
                <a:spcPct val="0"/>
              </a:spcAft>
              <a:defRPr/>
            </a:pPr>
            <a:endParaRPr lang="es-ES"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b="1" kern="0" dirty="0">
                <a:solidFill>
                  <a:prstClr val="black"/>
                </a:solidFill>
                <a:latin typeface="ArialMT"/>
                <a:ea typeface="Aptos" panose="020B0004020202020204" pitchFamily="34" charset="0"/>
                <a:cs typeface="ArialMT"/>
                <a:sym typeface="Helvetica Light"/>
              </a:rPr>
              <a:t>Véase que el beneficio que obtiene la holding (500.000 y 800.000) desde que adquiere las acciones no es objeto de corrección en las </a:t>
            </a:r>
            <a:r>
              <a:rPr lang="es-ES" b="1" kern="0" dirty="0" err="1">
                <a:solidFill>
                  <a:prstClr val="black"/>
                </a:solidFill>
                <a:latin typeface="ArialMT"/>
                <a:ea typeface="Aptos" panose="020B0004020202020204" pitchFamily="34" charset="0"/>
                <a:cs typeface="ArialMT"/>
                <a:sym typeface="Helvetica Light"/>
              </a:rPr>
              <a:t>PFs</a:t>
            </a:r>
            <a:r>
              <a:rPr lang="es-ES" b="1" kern="0" dirty="0">
                <a:solidFill>
                  <a:prstClr val="black"/>
                </a:solidFill>
                <a:latin typeface="ArialMT"/>
                <a:ea typeface="Aptos" panose="020B0004020202020204" pitchFamily="34" charset="0"/>
                <a:cs typeface="ArialMT"/>
                <a:sym typeface="Helvetica Light"/>
              </a:rPr>
              <a:t>.</a:t>
            </a:r>
          </a:p>
          <a:p>
            <a:pPr algn="just" defTabSz="914400" eaLnBrk="0" fontAlgn="base" hangingPunct="0">
              <a:spcBef>
                <a:spcPct val="0"/>
              </a:spcBef>
              <a:spcAft>
                <a:spcPct val="0"/>
              </a:spcAft>
              <a:defRPr/>
            </a:pPr>
            <a:r>
              <a:rPr lang="es-ES" b="1" kern="0" dirty="0">
                <a:solidFill>
                  <a:prstClr val="black"/>
                </a:solidFill>
                <a:latin typeface="ArialMT"/>
                <a:ea typeface="Aptos" panose="020B0004020202020204" pitchFamily="34" charset="0"/>
                <a:cs typeface="ArialMT"/>
                <a:sym typeface="Helvetica Light"/>
              </a:rPr>
              <a:t>  PROCEDIMIENTO</a:t>
            </a:r>
            <a:r>
              <a:rPr lang="es-ES" kern="0" dirty="0">
                <a:solidFill>
                  <a:prstClr val="black"/>
                </a:solidFill>
                <a:latin typeface="ArialMT"/>
                <a:ea typeface="Aptos" panose="020B0004020202020204" pitchFamily="34" charset="0"/>
                <a:cs typeface="ArialMT"/>
                <a:sym typeface="Helvetica Light"/>
              </a:rPr>
              <a:t>: Dado que la regularización es de un periodo inicialmente no incluido en la CIA, la inspección al darse cuenta de los hechos debió hacer una ampliación de las actuaciones a tal periodo. No siendo así, los contribuyentes PF deberán presentar complementarias s u IRPF 2023. </a:t>
            </a:r>
          </a:p>
          <a:p>
            <a:pPr algn="just" defTabSz="914400" eaLnBrk="0" fontAlgn="base" hangingPunct="0">
              <a:spcBef>
                <a:spcPct val="0"/>
              </a:spcBef>
              <a:spcAft>
                <a:spcPct val="0"/>
              </a:spcAft>
              <a:defRPr/>
            </a:pPr>
            <a:endParaRPr lang="es-ES" sz="190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900" b="1"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900" b="1"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900" b="1"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900" b="1"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sz="1900" b="1" kern="0" dirty="0">
                <a:solidFill>
                  <a:prstClr val="black"/>
                </a:solidFill>
                <a:latin typeface="ArialMT"/>
                <a:ea typeface="Aptos" panose="020B0004020202020204" pitchFamily="34" charset="0"/>
                <a:cs typeface="ArialMT"/>
                <a:sym typeface="Helvetica Light"/>
              </a:rPr>
              <a:t>5.- Nos encontramos a finales de Julio de 2026 y la operación FEAC no ha sido objeto de revisión, habiendo realizado las sociedades la siguiente distribución de dividendos a la holding.</a:t>
            </a:r>
          </a:p>
          <a:p>
            <a:pPr algn="just" defTabSz="914400" eaLnBrk="0" fontAlgn="base" hangingPunct="0">
              <a:spcBef>
                <a:spcPct val="0"/>
              </a:spcBef>
              <a:spcAft>
                <a:spcPct val="0"/>
              </a:spcAft>
              <a:defRPr/>
            </a:pPr>
            <a:endParaRPr lang="es-ES" sz="1900" b="1"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sz="1900" b="1" kern="0" dirty="0">
                <a:solidFill>
                  <a:prstClr val="black"/>
                </a:solidFill>
                <a:latin typeface="ArialMT"/>
                <a:ea typeface="Aptos" panose="020B0004020202020204" pitchFamily="34" charset="0"/>
                <a:cs typeface="ArialMT"/>
                <a:sym typeface="Helvetica Light"/>
              </a:rPr>
              <a:t> </a:t>
            </a:r>
          </a:p>
          <a:p>
            <a:pPr algn="just" defTabSz="914400" eaLnBrk="0" fontAlgn="base" hangingPunct="0">
              <a:spcBef>
                <a:spcPct val="0"/>
              </a:spcBef>
              <a:spcAft>
                <a:spcPct val="0"/>
              </a:spcAft>
              <a:defRPr/>
            </a:pPr>
            <a:endParaRPr lang="es-ES" sz="1900" b="1"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sz="1900" b="1" kern="0" dirty="0">
                <a:solidFill>
                  <a:prstClr val="black"/>
                </a:solidFill>
                <a:latin typeface="ArialMT"/>
                <a:ea typeface="Aptos" panose="020B0004020202020204" pitchFamily="34" charset="0"/>
                <a:cs typeface="ArialMT"/>
                <a:sym typeface="Helvetica Light"/>
              </a:rPr>
              <a:t>Ninguna de las dos sociedades ha repartido dividendos a su matriz, hasta 2030, </a:t>
            </a:r>
            <a:r>
              <a:rPr lang="es-ES" sz="1900" kern="0" dirty="0">
                <a:solidFill>
                  <a:prstClr val="black"/>
                </a:solidFill>
                <a:latin typeface="ArialMT"/>
                <a:ea typeface="Aptos" panose="020B0004020202020204" pitchFamily="34" charset="0"/>
                <a:cs typeface="ArialMT"/>
                <a:sym typeface="Helvetica Light"/>
              </a:rPr>
              <a:t>en la que cada sociedad reparte 200.000€. A su vez en este escenario se dan las siguientes situaciones:</a:t>
            </a:r>
          </a:p>
          <a:p>
            <a:pPr algn="just" defTabSz="914400" eaLnBrk="0" fontAlgn="base" hangingPunct="0">
              <a:spcBef>
                <a:spcPct val="0"/>
              </a:spcBef>
              <a:spcAft>
                <a:spcPct val="0"/>
              </a:spcAft>
              <a:defRPr/>
            </a:pPr>
            <a:r>
              <a:rPr lang="es-ES" sz="1900" kern="0" dirty="0">
                <a:solidFill>
                  <a:prstClr val="black"/>
                </a:solidFill>
                <a:latin typeface="ArialMT"/>
                <a:ea typeface="Aptos" panose="020B0004020202020204" pitchFamily="34" charset="0"/>
                <a:cs typeface="ArialMT"/>
                <a:sym typeface="Helvetica Light"/>
              </a:rPr>
              <a:t>	i.- Desde el propio ejercicio 2021 ambas sociedades han venido obteniendo beneficios por importe de 100.000€ anuales que destinan a RV. En el acuerdo social de distribución, no hay designación alguna de las reservas que son objeto de reparto (ver art. 21,1 último párrafo).  </a:t>
            </a:r>
          </a:p>
          <a:p>
            <a:pPr algn="just" defTabSz="914400" eaLnBrk="0" fontAlgn="base" hangingPunct="0">
              <a:spcBef>
                <a:spcPct val="0"/>
              </a:spcBef>
              <a:spcAft>
                <a:spcPct val="0"/>
              </a:spcAft>
              <a:defRPr/>
            </a:pPr>
            <a:r>
              <a:rPr lang="es-ES" sz="1900" kern="0" dirty="0">
                <a:solidFill>
                  <a:prstClr val="black"/>
                </a:solidFill>
                <a:latin typeface="ArialMT"/>
                <a:ea typeface="Aptos" panose="020B0004020202020204" pitchFamily="34" charset="0"/>
                <a:cs typeface="ArialMT"/>
                <a:sym typeface="Helvetica Light"/>
              </a:rPr>
              <a:t>	</a:t>
            </a:r>
            <a:r>
              <a:rPr lang="es-ES" sz="1900" kern="0" dirty="0" err="1">
                <a:solidFill>
                  <a:prstClr val="black"/>
                </a:solidFill>
                <a:latin typeface="ArialMT"/>
                <a:ea typeface="Aptos" panose="020B0004020202020204" pitchFamily="34" charset="0"/>
                <a:cs typeface="ArialMT"/>
                <a:sym typeface="Helvetica Light"/>
              </a:rPr>
              <a:t>ii</a:t>
            </a:r>
            <a:r>
              <a:rPr lang="es-ES" sz="1900" kern="0" dirty="0">
                <a:solidFill>
                  <a:prstClr val="black"/>
                </a:solidFill>
                <a:latin typeface="ArialMT"/>
                <a:ea typeface="Aptos" panose="020B0004020202020204" pitchFamily="34" charset="0"/>
                <a:cs typeface="ArialMT"/>
                <a:sym typeface="Helvetica Light"/>
              </a:rPr>
              <a:t>.- Desde el propio ejercicio 2021 ambas sociedades han venido obteniendo beneficios por importe de 100.000€ anuales que destinan a RV. En el acuerdo social de distribución, se señala que se reparten las reservas generadas en años 2015 y anteriores. </a:t>
            </a:r>
          </a:p>
          <a:p>
            <a:pPr algn="just" defTabSz="914400" eaLnBrk="0" fontAlgn="base" hangingPunct="0">
              <a:spcBef>
                <a:spcPct val="0"/>
              </a:spcBef>
              <a:spcAft>
                <a:spcPct val="0"/>
              </a:spcAft>
              <a:defRPr/>
            </a:pPr>
            <a:r>
              <a:rPr lang="es-ES" sz="1900" kern="0" dirty="0">
                <a:solidFill>
                  <a:prstClr val="black"/>
                </a:solidFill>
                <a:latin typeface="ArialMT"/>
                <a:ea typeface="Aptos" panose="020B0004020202020204" pitchFamily="34" charset="0"/>
                <a:cs typeface="ArialMT"/>
                <a:sym typeface="Helvetica Light"/>
              </a:rPr>
              <a:t>	 </a:t>
            </a:r>
            <a:r>
              <a:rPr lang="es-ES" sz="1900" kern="0" dirty="0" err="1">
                <a:solidFill>
                  <a:prstClr val="black"/>
                </a:solidFill>
                <a:latin typeface="ArialMT"/>
                <a:ea typeface="Aptos" panose="020B0004020202020204" pitchFamily="34" charset="0"/>
                <a:cs typeface="ArialMT"/>
                <a:sym typeface="Helvetica Light"/>
              </a:rPr>
              <a:t>iii</a:t>
            </a:r>
            <a:r>
              <a:rPr lang="es-ES" sz="1900" kern="0" dirty="0">
                <a:solidFill>
                  <a:prstClr val="black"/>
                </a:solidFill>
                <a:latin typeface="ArialMT"/>
                <a:ea typeface="Aptos" panose="020B0004020202020204" pitchFamily="34" charset="0"/>
                <a:cs typeface="ArialMT"/>
                <a:sym typeface="Helvetica Light"/>
              </a:rPr>
              <a:t>.- Desde el propio ejercicio 2021 ambas sociedades han venido obteniendo perdidas de carácter residual  por importe de 1.000€ anuales que se quedan en la cuenta Perdidas de ejercicios anteriores. En el acuerdo social de distribución, no hay designación alguna de las reservas que son objeto de reparto.  </a:t>
            </a:r>
          </a:p>
          <a:p>
            <a:pPr algn="just" defTabSz="914400" eaLnBrk="0" fontAlgn="base" hangingPunct="0">
              <a:spcBef>
                <a:spcPct val="0"/>
              </a:spcBef>
              <a:spcAft>
                <a:spcPct val="0"/>
              </a:spcAft>
              <a:defRPr/>
            </a:pPr>
            <a:r>
              <a:rPr lang="es-ES" sz="1900" kern="0" dirty="0">
                <a:solidFill>
                  <a:prstClr val="black"/>
                </a:solidFill>
                <a:latin typeface="ArialMT"/>
                <a:ea typeface="Aptos" panose="020B0004020202020204" pitchFamily="34" charset="0"/>
                <a:cs typeface="ArialMT"/>
                <a:sym typeface="Helvetica Light"/>
              </a:rPr>
              <a:t>	</a:t>
            </a:r>
            <a:r>
              <a:rPr lang="es-ES" sz="1900" kern="0" dirty="0" err="1">
                <a:solidFill>
                  <a:prstClr val="black"/>
                </a:solidFill>
                <a:latin typeface="ArialMT"/>
                <a:ea typeface="Aptos" panose="020B0004020202020204" pitchFamily="34" charset="0"/>
                <a:cs typeface="ArialMT"/>
                <a:sym typeface="Helvetica Light"/>
              </a:rPr>
              <a:t>iv</a:t>
            </a:r>
            <a:r>
              <a:rPr lang="es-ES" sz="1900" kern="0" dirty="0">
                <a:solidFill>
                  <a:prstClr val="black"/>
                </a:solidFill>
                <a:latin typeface="ArialMT"/>
                <a:ea typeface="Aptos" panose="020B0004020202020204" pitchFamily="34" charset="0"/>
                <a:cs typeface="ArialMT"/>
                <a:sym typeface="Helvetica Light"/>
              </a:rPr>
              <a:t>.- Desde el propio ejercicio 2021 y hasta 2026 ambas sociedades han venido obteniendo pérdidas significativas tal que las mismas han superado las reservas que las entidades tenían en el momento de la operación FEAC. En los ejercicios 2027 a 2029 las entidades han obtenido beneficios, tal que los mismos absorben las perdidas restantes y además permiten pagar los 200.000€ de dividendos.</a:t>
            </a:r>
          </a:p>
        </p:txBody>
      </p:sp>
      <p:sp>
        <p:nvSpPr>
          <p:cNvPr id="5" name="1 Marcador de número de diapositiva"/>
          <p:cNvSpPr txBox="1">
            <a:spLocks/>
          </p:cNvSpPr>
          <p:nvPr/>
        </p:nvSpPr>
        <p:spPr bwMode="auto">
          <a:xfrm>
            <a:off x="8753476" y="6455281"/>
            <a:ext cx="39052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defTabSz="430322" eaLnBrk="1" hangingPunct="1">
              <a:defRPr sz="1200">
                <a:solidFill>
                  <a:schemeClr val="tx1"/>
                </a:solidFill>
                <a:latin typeface="Arial" pitchFamily="34" charset="0"/>
                <a:ea typeface="Helvetica Light"/>
                <a:cs typeface="Arial" pitchFamily="34" charset="0"/>
                <a:sym typeface="Helvetica Light"/>
              </a:defRPr>
            </a:lvl1pPr>
            <a:lvl2pPr marL="742950" indent="-285750" algn="ctr" defTabSz="430322">
              <a:defRPr sz="2700">
                <a:solidFill>
                  <a:schemeClr val="tx1"/>
                </a:solidFill>
                <a:latin typeface="Arial" pitchFamily="34" charset="0"/>
                <a:ea typeface="Helvetica Light"/>
                <a:cs typeface="Arial" pitchFamily="34" charset="0"/>
                <a:sym typeface="Helvetica Light"/>
              </a:defRPr>
            </a:lvl2pPr>
            <a:lvl3pPr marL="1143000" indent="-228600" algn="ctr" defTabSz="430322">
              <a:defRPr sz="2700">
                <a:solidFill>
                  <a:schemeClr val="tx1"/>
                </a:solidFill>
                <a:latin typeface="Arial" pitchFamily="34" charset="0"/>
                <a:ea typeface="Helvetica Light"/>
                <a:cs typeface="Arial" pitchFamily="34" charset="0"/>
                <a:sym typeface="Helvetica Light"/>
              </a:defRPr>
            </a:lvl3pPr>
            <a:lvl4pPr marL="1600200" indent="-228600" algn="ctr" defTabSz="430322">
              <a:defRPr sz="2700">
                <a:solidFill>
                  <a:schemeClr val="tx1"/>
                </a:solidFill>
                <a:latin typeface="Arial" pitchFamily="34" charset="0"/>
                <a:ea typeface="Helvetica Light"/>
                <a:cs typeface="Arial" pitchFamily="34" charset="0"/>
                <a:sym typeface="Helvetica Light"/>
              </a:defRPr>
            </a:lvl4pPr>
            <a:lvl5pPr marL="2057400" indent="-228600" algn="ctr" defTabSz="430322">
              <a:defRPr sz="2700">
                <a:solidFill>
                  <a:schemeClr val="tx1"/>
                </a:solidFill>
                <a:latin typeface="Arial" pitchFamily="34" charset="0"/>
                <a:ea typeface="Helvetica Light"/>
                <a:cs typeface="Arial" pitchFamily="34" charset="0"/>
                <a:sym typeface="Helvetica Light"/>
              </a:defRPr>
            </a:lvl5pPr>
            <a:lvl6pPr marL="25146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6pPr>
            <a:lvl7pPr marL="29718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7pPr>
            <a:lvl8pPr marL="34290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8pPr>
            <a:lvl9pPr marL="38862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9pPr>
          </a:lstStyle>
          <a:p>
            <a:pPr>
              <a:defRPr/>
            </a:pPr>
            <a:fld id="{5F512769-F097-4BE1-865B-D93749F7E0B7}" type="slidenum">
              <a:rPr lang="en-US" altLang="es-ES" kern="0" smtClean="0">
                <a:solidFill>
                  <a:srgbClr val="000000"/>
                </a:solidFill>
              </a:rPr>
              <a:pPr>
                <a:defRPr/>
              </a:pPr>
              <a:t>47</a:t>
            </a:fld>
            <a:endParaRPr lang="en-US" altLang="es-ES" kern="0" dirty="0">
              <a:solidFill>
                <a:srgbClr val="000000"/>
              </a:solidFill>
            </a:endParaRPr>
          </a:p>
        </p:txBody>
      </p:sp>
    </p:spTree>
    <p:extLst>
      <p:ext uri="{BB962C8B-B14F-4D97-AF65-F5344CB8AC3E}">
        <p14:creationId xmlns:p14="http://schemas.microsoft.com/office/powerpoint/2010/main" val="231372437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CuadroTexto"/>
          <p:cNvSpPr txBox="1"/>
          <p:nvPr/>
        </p:nvSpPr>
        <p:spPr>
          <a:xfrm>
            <a:off x="96838" y="22165"/>
            <a:ext cx="8886825" cy="40011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914400" fontAlgn="base">
              <a:spcBef>
                <a:spcPct val="0"/>
              </a:spcBef>
              <a:spcAft>
                <a:spcPct val="0"/>
              </a:spcAft>
              <a:defRPr/>
            </a:pPr>
            <a:r>
              <a:rPr lang="it-IT" sz="2000" b="1" dirty="0">
                <a:solidFill>
                  <a:prstClr val="black"/>
                </a:solidFill>
                <a:sym typeface="Helvetica Light"/>
              </a:rPr>
              <a:t> LA AUSENCIA DE MEV SEGUN EL ORGANO INSPECTOR. CASO PRACTICO</a:t>
            </a:r>
            <a:endParaRPr lang="es-ES" sz="2000" dirty="0">
              <a:solidFill>
                <a:prstClr val="black"/>
              </a:solidFill>
              <a:sym typeface="Helvetica Light"/>
            </a:endParaRPr>
          </a:p>
        </p:txBody>
      </p:sp>
      <p:sp>
        <p:nvSpPr>
          <p:cNvPr id="53251" name="1 Marcador de número de diapositiva"/>
          <p:cNvSpPr>
            <a:spLocks noGrp="1"/>
          </p:cNvSpPr>
          <p:nvPr>
            <p:ph type="sldNum" sz="quarter" idx="12"/>
          </p:nvPr>
        </p:nvSpPr>
        <p:spPr bwMode="auto">
          <a:xfrm>
            <a:off x="8770938" y="644842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18706B8-7F9D-4FDB-9560-06CAB5296C16}" type="slidenum">
              <a:rPr lang="en-US" altLang="es-ES">
                <a:solidFill>
                  <a:srgbClr val="000000"/>
                </a:solidFill>
              </a:rPr>
              <a:pPr/>
              <a:t>48</a:t>
            </a:fld>
            <a:endParaRPr lang="en-US" altLang="es-ES">
              <a:solidFill>
                <a:srgbClr val="000000"/>
              </a:solidFill>
            </a:endParaRPr>
          </a:p>
        </p:txBody>
      </p:sp>
      <p:sp>
        <p:nvSpPr>
          <p:cNvPr id="3" name="2 CuadroTexto"/>
          <p:cNvSpPr txBox="1"/>
          <p:nvPr/>
        </p:nvSpPr>
        <p:spPr>
          <a:xfrm>
            <a:off x="96838" y="422275"/>
            <a:ext cx="8885237" cy="16696879"/>
          </a:xfrm>
          <a:prstGeom prst="rect">
            <a:avLst/>
          </a:prstGeom>
          <a:solidFill>
            <a:schemeClr val="accent2">
              <a:lumMod val="20000"/>
              <a:lumOff val="80000"/>
            </a:schemeClr>
          </a:solidFill>
        </p:spPr>
        <p:txBody>
          <a:bodyPr>
            <a:spAutoFit/>
          </a:bodyPr>
          <a:lstStyle/>
          <a:p>
            <a:pPr algn="just" defTabSz="914400" eaLnBrk="0" fontAlgn="base" hangingPunct="0">
              <a:spcBef>
                <a:spcPct val="0"/>
              </a:spcBef>
              <a:spcAft>
                <a:spcPct val="0"/>
              </a:spcAft>
              <a:defRPr/>
            </a:pPr>
            <a:r>
              <a:rPr lang="es-ES" sz="1900" b="1" kern="0" dirty="0">
                <a:solidFill>
                  <a:prstClr val="black"/>
                </a:solidFill>
                <a:latin typeface="ArialMT"/>
                <a:ea typeface="Aptos" panose="020B0004020202020204" pitchFamily="34" charset="0"/>
                <a:cs typeface="ArialMT"/>
                <a:sym typeface="Helvetica Light"/>
              </a:rPr>
              <a:t>5.- La sociedad NOVA SL, vende a finales de Mayo de 2026 a un tercero las participaciones en PAMA SL y CORI SL por 1.500.000€ y 1.800.000€ respectivamente.</a:t>
            </a:r>
          </a:p>
          <a:p>
            <a:pPr algn="just" defTabSz="914400" eaLnBrk="0" fontAlgn="base" hangingPunct="0">
              <a:spcBef>
                <a:spcPct val="0"/>
              </a:spcBef>
              <a:spcAft>
                <a:spcPct val="0"/>
              </a:spcAft>
              <a:defRPr/>
            </a:pPr>
            <a:endParaRPr lang="es-ES" sz="1900" b="1"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sz="1900" b="1" kern="0" dirty="0">
                <a:solidFill>
                  <a:prstClr val="black"/>
                </a:solidFill>
                <a:latin typeface="ArialMT"/>
                <a:ea typeface="Aptos" panose="020B0004020202020204" pitchFamily="34" charset="0"/>
                <a:cs typeface="ArialMT"/>
                <a:sym typeface="Helvetica Light"/>
              </a:rPr>
              <a:t>Resultan de aplicación las mismas consideraciones que en el supuesto anterior, pero cambia el procedimiento.</a:t>
            </a:r>
          </a:p>
          <a:p>
            <a:pPr algn="just" defTabSz="914400" eaLnBrk="0" fontAlgn="base" hangingPunct="0">
              <a:spcBef>
                <a:spcPct val="0"/>
              </a:spcBef>
              <a:spcAft>
                <a:spcPct val="0"/>
              </a:spcAft>
              <a:defRPr/>
            </a:pPr>
            <a:r>
              <a:rPr lang="es-ES" sz="1600" kern="0" dirty="0">
                <a:solidFill>
                  <a:prstClr val="black"/>
                </a:solidFill>
                <a:latin typeface="ArialMT"/>
                <a:ea typeface="Aptos" panose="020B0004020202020204" pitchFamily="34" charset="0"/>
                <a:cs typeface="ArialMT"/>
                <a:sym typeface="Helvetica Light"/>
              </a:rPr>
              <a:t>Nótese que a pesar de que han pasado mas de dos años y esta operación no se ve afectada por la limitación del art. 21.4.b) de la LIS, la inspección ha determinado que no hay MEV, por lo que procede liquidar la GP que quedó en su momento diferida, pero dicha ganancia se entiende realizada indirectamente en la PF a través de la holding en el ejercicio 2026 y  no en 2021, ya que tenemos que recordar que esta ventaja fiscal abusiva debe  imputarse en cada uno de los ejercicios en los que el socio aportante obtiene o logra, de forma efectiva, la disponibilidad de los beneficios que estaban acumulados en la sociedad operativa antes de la aportación de sus acciones en dicha entidad operativa a la holding, que ahora obtiene los recursos. El importe a integrar en la BI del ahorro de los socios PF debe ser la renta neta que obtendrían los mismos, es decir: GP= 1.000.000 – 997.000 x 5% x 25% - 3.000 en PAMA SL, y GP= 1.000.000 – 997.000 x 5% x 25% - 3.000 en CORI SL.</a:t>
            </a:r>
          </a:p>
          <a:p>
            <a:pPr algn="just" defTabSz="914400" eaLnBrk="0" fontAlgn="base" hangingPunct="0">
              <a:spcBef>
                <a:spcPct val="0"/>
              </a:spcBef>
              <a:spcAft>
                <a:spcPct val="0"/>
              </a:spcAft>
              <a:defRPr/>
            </a:pPr>
            <a:endParaRPr lang="es-ES" sz="160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sz="1600" kern="0" dirty="0">
                <a:solidFill>
                  <a:prstClr val="black"/>
                </a:solidFill>
                <a:latin typeface="ArialMT"/>
                <a:ea typeface="Aptos" panose="020B0004020202020204" pitchFamily="34" charset="0"/>
                <a:cs typeface="ArialMT"/>
                <a:sym typeface="Helvetica Light"/>
              </a:rPr>
              <a:t>Véase que el beneficio que obtiene la holding (500.000 y 800.000) desde que adquiere las acciones no es objeto de corrección en las </a:t>
            </a:r>
            <a:r>
              <a:rPr lang="es-ES" sz="1600" kern="0" dirty="0" err="1">
                <a:solidFill>
                  <a:prstClr val="black"/>
                </a:solidFill>
                <a:latin typeface="ArialMT"/>
                <a:ea typeface="Aptos" panose="020B0004020202020204" pitchFamily="34" charset="0"/>
                <a:cs typeface="ArialMT"/>
                <a:sym typeface="Helvetica Light"/>
              </a:rPr>
              <a:t>PFs</a:t>
            </a:r>
            <a:r>
              <a:rPr lang="es-ES" sz="1600" kern="0" dirty="0">
                <a:solidFill>
                  <a:prstClr val="black"/>
                </a:solidFill>
                <a:latin typeface="ArialMT"/>
                <a:ea typeface="Aptos" panose="020B0004020202020204" pitchFamily="34" charset="0"/>
                <a:cs typeface="ArialMT"/>
                <a:sym typeface="Helvetica Light"/>
              </a:rPr>
              <a:t>.</a:t>
            </a:r>
          </a:p>
          <a:p>
            <a:pPr algn="just" defTabSz="914400" eaLnBrk="0" fontAlgn="base" hangingPunct="0">
              <a:spcBef>
                <a:spcPct val="0"/>
              </a:spcBef>
              <a:spcAft>
                <a:spcPct val="0"/>
              </a:spcAft>
              <a:defRPr/>
            </a:pPr>
            <a:r>
              <a:rPr lang="es-ES" sz="1900" b="1" kern="0" dirty="0">
                <a:solidFill>
                  <a:prstClr val="black"/>
                </a:solidFill>
                <a:latin typeface="ArialMT"/>
                <a:ea typeface="Aptos" panose="020B0004020202020204" pitchFamily="34" charset="0"/>
                <a:cs typeface="ArialMT"/>
                <a:sym typeface="Helvetica Light"/>
              </a:rPr>
              <a:t>PROCEDIMIENTO</a:t>
            </a:r>
            <a:r>
              <a:rPr lang="es-ES" sz="1900" kern="0" dirty="0">
                <a:solidFill>
                  <a:prstClr val="black"/>
                </a:solidFill>
                <a:latin typeface="ArialMT"/>
                <a:ea typeface="Aptos" panose="020B0004020202020204" pitchFamily="34" charset="0"/>
                <a:cs typeface="ArialMT"/>
                <a:sym typeface="Helvetica Light"/>
              </a:rPr>
              <a:t>: Dado que el procedimiento inspector ya ha terminado, es decir, no hay ningún procedimiento iniciado en estos momentos, los contribuyentes PF deberán calcular e integrar la ganancia patrimonial antes señalada en su IRPF 2026. </a:t>
            </a:r>
          </a:p>
          <a:p>
            <a:pPr algn="just" defTabSz="914400" eaLnBrk="0" fontAlgn="base" hangingPunct="0">
              <a:spcBef>
                <a:spcPct val="0"/>
              </a:spcBef>
              <a:spcAft>
                <a:spcPct val="0"/>
              </a:spcAft>
              <a:defRPr/>
            </a:pPr>
            <a:endParaRPr lang="es-ES" sz="1900"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900" b="1"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900" b="1"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900" b="1"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900" b="1"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endParaRPr lang="es-ES" sz="1900" b="1"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sz="1900" b="1" kern="0" dirty="0">
                <a:solidFill>
                  <a:prstClr val="black"/>
                </a:solidFill>
                <a:latin typeface="ArialMT"/>
                <a:ea typeface="Aptos" panose="020B0004020202020204" pitchFamily="34" charset="0"/>
                <a:cs typeface="ArialMT"/>
                <a:sym typeface="Helvetica Light"/>
              </a:rPr>
              <a:t>5.- Nos encontramos a finales de Julio de 2026 y la operación FEAC no ha sido objeto de revisión, habiendo realizado las sociedades la siguiente distribución de dividendos a la holding.</a:t>
            </a:r>
          </a:p>
          <a:p>
            <a:pPr algn="just" defTabSz="914400" eaLnBrk="0" fontAlgn="base" hangingPunct="0">
              <a:spcBef>
                <a:spcPct val="0"/>
              </a:spcBef>
              <a:spcAft>
                <a:spcPct val="0"/>
              </a:spcAft>
              <a:defRPr/>
            </a:pPr>
            <a:endParaRPr lang="es-ES" sz="1900" b="1"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sz="1900" b="1" kern="0" dirty="0">
                <a:solidFill>
                  <a:prstClr val="black"/>
                </a:solidFill>
                <a:latin typeface="ArialMT"/>
                <a:ea typeface="Aptos" panose="020B0004020202020204" pitchFamily="34" charset="0"/>
                <a:cs typeface="ArialMT"/>
                <a:sym typeface="Helvetica Light"/>
              </a:rPr>
              <a:t> </a:t>
            </a:r>
          </a:p>
          <a:p>
            <a:pPr algn="just" defTabSz="914400" eaLnBrk="0" fontAlgn="base" hangingPunct="0">
              <a:spcBef>
                <a:spcPct val="0"/>
              </a:spcBef>
              <a:spcAft>
                <a:spcPct val="0"/>
              </a:spcAft>
              <a:defRPr/>
            </a:pPr>
            <a:endParaRPr lang="es-ES" sz="1900" b="1"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sz="1900" b="1" kern="0" dirty="0">
                <a:solidFill>
                  <a:prstClr val="black"/>
                </a:solidFill>
                <a:latin typeface="ArialMT"/>
                <a:ea typeface="Aptos" panose="020B0004020202020204" pitchFamily="34" charset="0"/>
                <a:cs typeface="ArialMT"/>
                <a:sym typeface="Helvetica Light"/>
              </a:rPr>
              <a:t>Ninguna de las dos sociedades ha repartido dividendos a su matriz, hasta 2030, </a:t>
            </a:r>
            <a:r>
              <a:rPr lang="es-ES" sz="1900" kern="0" dirty="0">
                <a:solidFill>
                  <a:prstClr val="black"/>
                </a:solidFill>
                <a:latin typeface="ArialMT"/>
                <a:ea typeface="Aptos" panose="020B0004020202020204" pitchFamily="34" charset="0"/>
                <a:cs typeface="ArialMT"/>
                <a:sym typeface="Helvetica Light"/>
              </a:rPr>
              <a:t>en la que cada sociedad reparte 200.000€. A su vez en este escenario se dan las siguientes situaciones:</a:t>
            </a:r>
          </a:p>
          <a:p>
            <a:pPr algn="just" defTabSz="914400" eaLnBrk="0" fontAlgn="base" hangingPunct="0">
              <a:spcBef>
                <a:spcPct val="0"/>
              </a:spcBef>
              <a:spcAft>
                <a:spcPct val="0"/>
              </a:spcAft>
              <a:defRPr/>
            </a:pPr>
            <a:r>
              <a:rPr lang="es-ES" sz="1900" kern="0" dirty="0">
                <a:solidFill>
                  <a:prstClr val="black"/>
                </a:solidFill>
                <a:latin typeface="ArialMT"/>
                <a:ea typeface="Aptos" panose="020B0004020202020204" pitchFamily="34" charset="0"/>
                <a:cs typeface="ArialMT"/>
                <a:sym typeface="Helvetica Light"/>
              </a:rPr>
              <a:t>	i.- Desde el propio ejercicio 2021 ambas sociedades han venido obteniendo beneficios por importe de 100.000€ anuales que destinan a RV. En el acuerdo social de distribución, no hay designación alguna de las reservas que son objeto de reparto (ver art. 21,1 último párrafo).  </a:t>
            </a:r>
          </a:p>
          <a:p>
            <a:pPr algn="just" defTabSz="914400" eaLnBrk="0" fontAlgn="base" hangingPunct="0">
              <a:spcBef>
                <a:spcPct val="0"/>
              </a:spcBef>
              <a:spcAft>
                <a:spcPct val="0"/>
              </a:spcAft>
              <a:defRPr/>
            </a:pPr>
            <a:r>
              <a:rPr lang="es-ES" sz="1900" kern="0" dirty="0">
                <a:solidFill>
                  <a:prstClr val="black"/>
                </a:solidFill>
                <a:latin typeface="ArialMT"/>
                <a:ea typeface="Aptos" panose="020B0004020202020204" pitchFamily="34" charset="0"/>
                <a:cs typeface="ArialMT"/>
                <a:sym typeface="Helvetica Light"/>
              </a:rPr>
              <a:t>	</a:t>
            </a:r>
            <a:r>
              <a:rPr lang="es-ES" sz="1900" kern="0" dirty="0" err="1">
                <a:solidFill>
                  <a:prstClr val="black"/>
                </a:solidFill>
                <a:latin typeface="ArialMT"/>
                <a:ea typeface="Aptos" panose="020B0004020202020204" pitchFamily="34" charset="0"/>
                <a:cs typeface="ArialMT"/>
                <a:sym typeface="Helvetica Light"/>
              </a:rPr>
              <a:t>ii</a:t>
            </a:r>
            <a:r>
              <a:rPr lang="es-ES" sz="1900" kern="0" dirty="0">
                <a:solidFill>
                  <a:prstClr val="black"/>
                </a:solidFill>
                <a:latin typeface="ArialMT"/>
                <a:ea typeface="Aptos" panose="020B0004020202020204" pitchFamily="34" charset="0"/>
                <a:cs typeface="ArialMT"/>
                <a:sym typeface="Helvetica Light"/>
              </a:rPr>
              <a:t>.- Desde el propio ejercicio 2021 ambas sociedades han venido obteniendo beneficios por importe de 100.000€ anuales que destinan a RV. En el acuerdo social de distribución, se señala que se reparten las reservas generadas en años 2015 y anteriores. </a:t>
            </a:r>
          </a:p>
          <a:p>
            <a:pPr algn="just" defTabSz="914400" eaLnBrk="0" fontAlgn="base" hangingPunct="0">
              <a:spcBef>
                <a:spcPct val="0"/>
              </a:spcBef>
              <a:spcAft>
                <a:spcPct val="0"/>
              </a:spcAft>
              <a:defRPr/>
            </a:pPr>
            <a:r>
              <a:rPr lang="es-ES" sz="1900" kern="0" dirty="0">
                <a:solidFill>
                  <a:prstClr val="black"/>
                </a:solidFill>
                <a:latin typeface="ArialMT"/>
                <a:ea typeface="Aptos" panose="020B0004020202020204" pitchFamily="34" charset="0"/>
                <a:cs typeface="ArialMT"/>
                <a:sym typeface="Helvetica Light"/>
              </a:rPr>
              <a:t>	 </a:t>
            </a:r>
            <a:r>
              <a:rPr lang="es-ES" sz="1900" kern="0" dirty="0" err="1">
                <a:solidFill>
                  <a:prstClr val="black"/>
                </a:solidFill>
                <a:latin typeface="ArialMT"/>
                <a:ea typeface="Aptos" panose="020B0004020202020204" pitchFamily="34" charset="0"/>
                <a:cs typeface="ArialMT"/>
                <a:sym typeface="Helvetica Light"/>
              </a:rPr>
              <a:t>iii</a:t>
            </a:r>
            <a:r>
              <a:rPr lang="es-ES" sz="1900" kern="0" dirty="0">
                <a:solidFill>
                  <a:prstClr val="black"/>
                </a:solidFill>
                <a:latin typeface="ArialMT"/>
                <a:ea typeface="Aptos" panose="020B0004020202020204" pitchFamily="34" charset="0"/>
                <a:cs typeface="ArialMT"/>
                <a:sym typeface="Helvetica Light"/>
              </a:rPr>
              <a:t>.- Desde el propio ejercicio 2021 ambas sociedades han venido obteniendo perdidas de carácter residual  por importe de 1.000€ anuales que se quedan en la cuenta Perdidas de ejercicios anteriores. En el acuerdo social de distribución, no hay designación alguna de las reservas que son objeto de reparto.  </a:t>
            </a:r>
          </a:p>
          <a:p>
            <a:pPr algn="just" defTabSz="914400" eaLnBrk="0" fontAlgn="base" hangingPunct="0">
              <a:spcBef>
                <a:spcPct val="0"/>
              </a:spcBef>
              <a:spcAft>
                <a:spcPct val="0"/>
              </a:spcAft>
              <a:defRPr/>
            </a:pPr>
            <a:r>
              <a:rPr lang="es-ES" sz="1900" kern="0" dirty="0">
                <a:solidFill>
                  <a:prstClr val="black"/>
                </a:solidFill>
                <a:latin typeface="ArialMT"/>
                <a:ea typeface="Aptos" panose="020B0004020202020204" pitchFamily="34" charset="0"/>
                <a:cs typeface="ArialMT"/>
                <a:sym typeface="Helvetica Light"/>
              </a:rPr>
              <a:t>	</a:t>
            </a:r>
            <a:r>
              <a:rPr lang="es-ES" sz="1900" kern="0" dirty="0" err="1">
                <a:solidFill>
                  <a:prstClr val="black"/>
                </a:solidFill>
                <a:latin typeface="ArialMT"/>
                <a:ea typeface="Aptos" panose="020B0004020202020204" pitchFamily="34" charset="0"/>
                <a:cs typeface="ArialMT"/>
                <a:sym typeface="Helvetica Light"/>
              </a:rPr>
              <a:t>iv</a:t>
            </a:r>
            <a:r>
              <a:rPr lang="es-ES" sz="1900" kern="0" dirty="0">
                <a:solidFill>
                  <a:prstClr val="black"/>
                </a:solidFill>
                <a:latin typeface="ArialMT"/>
                <a:ea typeface="Aptos" panose="020B0004020202020204" pitchFamily="34" charset="0"/>
                <a:cs typeface="ArialMT"/>
                <a:sym typeface="Helvetica Light"/>
              </a:rPr>
              <a:t>.- Desde el propio ejercicio 2021 y hasta 2026 ambas sociedades han venido obteniendo pérdidas significativas tal que las mismas han superado las reservas que las entidades tenían en el momento de la operación FEAC. En los ejercicios 2027 a 2029 las entidades han obtenido beneficios, tal que los mismos absorben las perdidas restantes y además permiten pagar los 200.000€ de dividendos.</a:t>
            </a:r>
          </a:p>
        </p:txBody>
      </p:sp>
      <p:sp>
        <p:nvSpPr>
          <p:cNvPr id="5" name="1 Marcador de número de diapositiva"/>
          <p:cNvSpPr txBox="1">
            <a:spLocks/>
          </p:cNvSpPr>
          <p:nvPr/>
        </p:nvSpPr>
        <p:spPr bwMode="auto">
          <a:xfrm>
            <a:off x="8753476" y="6455281"/>
            <a:ext cx="39052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defTabSz="430322" eaLnBrk="1" hangingPunct="1">
              <a:defRPr sz="1200">
                <a:solidFill>
                  <a:schemeClr val="tx1"/>
                </a:solidFill>
                <a:latin typeface="Arial" pitchFamily="34" charset="0"/>
                <a:ea typeface="Helvetica Light"/>
                <a:cs typeface="Arial" pitchFamily="34" charset="0"/>
                <a:sym typeface="Helvetica Light"/>
              </a:defRPr>
            </a:lvl1pPr>
            <a:lvl2pPr marL="742950" indent="-285750" algn="ctr" defTabSz="430322">
              <a:defRPr sz="2700">
                <a:solidFill>
                  <a:schemeClr val="tx1"/>
                </a:solidFill>
                <a:latin typeface="Arial" pitchFamily="34" charset="0"/>
                <a:ea typeface="Helvetica Light"/>
                <a:cs typeface="Arial" pitchFamily="34" charset="0"/>
                <a:sym typeface="Helvetica Light"/>
              </a:defRPr>
            </a:lvl2pPr>
            <a:lvl3pPr marL="1143000" indent="-228600" algn="ctr" defTabSz="430322">
              <a:defRPr sz="2700">
                <a:solidFill>
                  <a:schemeClr val="tx1"/>
                </a:solidFill>
                <a:latin typeface="Arial" pitchFamily="34" charset="0"/>
                <a:ea typeface="Helvetica Light"/>
                <a:cs typeface="Arial" pitchFamily="34" charset="0"/>
                <a:sym typeface="Helvetica Light"/>
              </a:defRPr>
            </a:lvl3pPr>
            <a:lvl4pPr marL="1600200" indent="-228600" algn="ctr" defTabSz="430322">
              <a:defRPr sz="2700">
                <a:solidFill>
                  <a:schemeClr val="tx1"/>
                </a:solidFill>
                <a:latin typeface="Arial" pitchFamily="34" charset="0"/>
                <a:ea typeface="Helvetica Light"/>
                <a:cs typeface="Arial" pitchFamily="34" charset="0"/>
                <a:sym typeface="Helvetica Light"/>
              </a:defRPr>
            </a:lvl4pPr>
            <a:lvl5pPr marL="2057400" indent="-228600" algn="ctr" defTabSz="430322">
              <a:defRPr sz="2700">
                <a:solidFill>
                  <a:schemeClr val="tx1"/>
                </a:solidFill>
                <a:latin typeface="Arial" pitchFamily="34" charset="0"/>
                <a:ea typeface="Helvetica Light"/>
                <a:cs typeface="Arial" pitchFamily="34" charset="0"/>
                <a:sym typeface="Helvetica Light"/>
              </a:defRPr>
            </a:lvl5pPr>
            <a:lvl6pPr marL="25146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6pPr>
            <a:lvl7pPr marL="29718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7pPr>
            <a:lvl8pPr marL="34290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8pPr>
            <a:lvl9pPr marL="3886200" indent="-228600" algn="ctr" defTabSz="430322" eaLnBrk="0" fontAlgn="base" hangingPunct="0">
              <a:spcBef>
                <a:spcPct val="0"/>
              </a:spcBef>
              <a:spcAft>
                <a:spcPct val="0"/>
              </a:spcAft>
              <a:defRPr sz="2700">
                <a:solidFill>
                  <a:schemeClr val="tx1"/>
                </a:solidFill>
                <a:latin typeface="Arial" pitchFamily="34" charset="0"/>
                <a:ea typeface="Helvetica Light"/>
                <a:cs typeface="Arial" pitchFamily="34" charset="0"/>
                <a:sym typeface="Helvetica Light"/>
              </a:defRPr>
            </a:lvl9pPr>
          </a:lstStyle>
          <a:p>
            <a:pPr>
              <a:defRPr/>
            </a:pPr>
            <a:fld id="{5F512769-F097-4BE1-865B-D93749F7E0B7}" type="slidenum">
              <a:rPr lang="en-US" altLang="es-ES" kern="0" smtClean="0">
                <a:solidFill>
                  <a:srgbClr val="000000"/>
                </a:solidFill>
              </a:rPr>
              <a:pPr>
                <a:defRPr/>
              </a:pPr>
              <a:t>48</a:t>
            </a:fld>
            <a:endParaRPr lang="en-US" altLang="es-ES" kern="0" dirty="0">
              <a:solidFill>
                <a:srgbClr val="000000"/>
              </a:solidFill>
            </a:endParaRPr>
          </a:p>
        </p:txBody>
      </p:sp>
    </p:spTree>
    <p:extLst>
      <p:ext uri="{BB962C8B-B14F-4D97-AF65-F5344CB8AC3E}">
        <p14:creationId xmlns:p14="http://schemas.microsoft.com/office/powerpoint/2010/main" val="406439797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CuadroTexto"/>
          <p:cNvSpPr txBox="1"/>
          <p:nvPr/>
        </p:nvSpPr>
        <p:spPr>
          <a:xfrm>
            <a:off x="128588" y="66106"/>
            <a:ext cx="8886825" cy="40011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914400" fontAlgn="base">
              <a:spcBef>
                <a:spcPct val="0"/>
              </a:spcBef>
              <a:spcAft>
                <a:spcPct val="0"/>
              </a:spcAft>
              <a:defRPr/>
            </a:pPr>
            <a:r>
              <a:rPr lang="it-IT" sz="2000" b="1" dirty="0">
                <a:solidFill>
                  <a:prstClr val="black"/>
                </a:solidFill>
                <a:sym typeface="Helvetica Light"/>
              </a:rPr>
              <a:t> LA AUSENCIA DE MEV SEGUN EL ORGANO INSPECTOR. CASO PRACTICO</a:t>
            </a:r>
            <a:endParaRPr lang="es-ES" sz="2000" dirty="0">
              <a:solidFill>
                <a:prstClr val="black"/>
              </a:solidFill>
              <a:sym typeface="Helvetica Light"/>
            </a:endParaRPr>
          </a:p>
        </p:txBody>
      </p:sp>
      <p:sp>
        <p:nvSpPr>
          <p:cNvPr id="54275" name="1 Marcador de número de diapositiva"/>
          <p:cNvSpPr>
            <a:spLocks noGrp="1"/>
          </p:cNvSpPr>
          <p:nvPr>
            <p:ph type="sldNum" sz="quarter" idx="12"/>
          </p:nvPr>
        </p:nvSpPr>
        <p:spPr bwMode="auto">
          <a:xfrm>
            <a:off x="8770938" y="644842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4D8B8797-CBEC-4D05-8DD8-4893DE9D739C}" type="slidenum">
              <a:rPr lang="en-US" altLang="es-ES">
                <a:solidFill>
                  <a:srgbClr val="000000"/>
                </a:solidFill>
              </a:rPr>
              <a:pPr/>
              <a:t>49</a:t>
            </a:fld>
            <a:endParaRPr lang="en-US" altLang="es-ES">
              <a:solidFill>
                <a:srgbClr val="000000"/>
              </a:solidFill>
            </a:endParaRPr>
          </a:p>
        </p:txBody>
      </p:sp>
      <p:sp>
        <p:nvSpPr>
          <p:cNvPr id="3" name="2 CuadroTexto"/>
          <p:cNvSpPr txBox="1"/>
          <p:nvPr/>
        </p:nvSpPr>
        <p:spPr>
          <a:xfrm>
            <a:off x="96838" y="548680"/>
            <a:ext cx="8885237" cy="6309420"/>
          </a:xfrm>
          <a:prstGeom prst="rect">
            <a:avLst/>
          </a:prstGeom>
          <a:solidFill>
            <a:schemeClr val="accent2">
              <a:lumMod val="20000"/>
              <a:lumOff val="80000"/>
            </a:schemeClr>
          </a:solidFill>
        </p:spPr>
        <p:txBody>
          <a:bodyPr>
            <a:spAutoFit/>
          </a:bodyPr>
          <a:lstStyle/>
          <a:p>
            <a:pPr algn="just" defTabSz="914400" eaLnBrk="0" fontAlgn="base" hangingPunct="0">
              <a:spcBef>
                <a:spcPct val="0"/>
              </a:spcBef>
              <a:spcAft>
                <a:spcPct val="0"/>
              </a:spcAft>
              <a:defRPr/>
            </a:pPr>
            <a:r>
              <a:rPr lang="es-ES" sz="1900" b="1" kern="0" dirty="0">
                <a:solidFill>
                  <a:prstClr val="black"/>
                </a:solidFill>
                <a:latin typeface="ArialMT"/>
                <a:ea typeface="Aptos" panose="020B0004020202020204" pitchFamily="34" charset="0"/>
                <a:cs typeface="ArialMT"/>
                <a:sym typeface="Helvetica Light"/>
              </a:rPr>
              <a:t>6.- Nos encontramos a finales de Julio de 2026 y la operación FEAC no ha sido objeto de revisión, habiendo realizado las sociedades la siguiente distribución de dividendos a la holding.</a:t>
            </a:r>
          </a:p>
          <a:p>
            <a:pPr algn="just" defTabSz="914400" eaLnBrk="0" fontAlgn="base" hangingPunct="0">
              <a:spcBef>
                <a:spcPct val="0"/>
              </a:spcBef>
              <a:spcAft>
                <a:spcPct val="0"/>
              </a:spcAft>
              <a:defRPr/>
            </a:pPr>
            <a:r>
              <a:rPr lang="es-ES" sz="2000" kern="0" dirty="0">
                <a:solidFill>
                  <a:prstClr val="black"/>
                </a:solidFill>
                <a:latin typeface="ArialMT"/>
                <a:ea typeface="Aptos" panose="020B0004020202020204" pitchFamily="34" charset="0"/>
                <a:cs typeface="ArialMT"/>
                <a:sym typeface="Helvetica Light"/>
              </a:rPr>
              <a:t>2022 : 100.000€ cada sociedad</a:t>
            </a:r>
          </a:p>
          <a:p>
            <a:pPr algn="just" defTabSz="914400" eaLnBrk="0" fontAlgn="base" hangingPunct="0">
              <a:spcBef>
                <a:spcPct val="0"/>
              </a:spcBef>
              <a:spcAft>
                <a:spcPct val="0"/>
              </a:spcAft>
              <a:defRPr/>
            </a:pPr>
            <a:r>
              <a:rPr lang="es-ES" sz="2000" kern="0" dirty="0">
                <a:solidFill>
                  <a:prstClr val="black"/>
                </a:solidFill>
                <a:latin typeface="ArialMT"/>
                <a:ea typeface="Aptos" panose="020B0004020202020204" pitchFamily="34" charset="0"/>
                <a:cs typeface="ArialMT"/>
                <a:sym typeface="Helvetica Light"/>
              </a:rPr>
              <a:t>2023 : 100.000€ cada sociedad</a:t>
            </a:r>
          </a:p>
          <a:p>
            <a:pPr algn="just" defTabSz="914400" eaLnBrk="0" fontAlgn="base" hangingPunct="0">
              <a:spcBef>
                <a:spcPct val="0"/>
              </a:spcBef>
              <a:spcAft>
                <a:spcPct val="0"/>
              </a:spcAft>
              <a:defRPr/>
            </a:pPr>
            <a:r>
              <a:rPr lang="es-ES" sz="2000" kern="0" dirty="0">
                <a:solidFill>
                  <a:prstClr val="black"/>
                </a:solidFill>
                <a:latin typeface="ArialMT"/>
                <a:ea typeface="Aptos" panose="020B0004020202020204" pitchFamily="34" charset="0"/>
                <a:cs typeface="ArialMT"/>
                <a:sym typeface="Helvetica Light"/>
              </a:rPr>
              <a:t>2024 : 100.000€ cada sociedad</a:t>
            </a:r>
          </a:p>
          <a:p>
            <a:pPr algn="just" defTabSz="914400" eaLnBrk="0" fontAlgn="base" hangingPunct="0">
              <a:spcBef>
                <a:spcPct val="0"/>
              </a:spcBef>
              <a:spcAft>
                <a:spcPct val="0"/>
              </a:spcAft>
              <a:defRPr/>
            </a:pPr>
            <a:r>
              <a:rPr lang="es-ES" sz="2000" kern="0" dirty="0">
                <a:solidFill>
                  <a:prstClr val="black"/>
                </a:solidFill>
                <a:latin typeface="ArialMT"/>
                <a:ea typeface="Aptos" panose="020B0004020202020204" pitchFamily="34" charset="0"/>
                <a:cs typeface="ArialMT"/>
                <a:sym typeface="Helvetica Light"/>
              </a:rPr>
              <a:t>2025 : 100.000€ cada sociedad</a:t>
            </a:r>
          </a:p>
          <a:p>
            <a:pPr algn="just" defTabSz="914400" eaLnBrk="0" fontAlgn="base" hangingPunct="0">
              <a:spcBef>
                <a:spcPct val="0"/>
              </a:spcBef>
              <a:spcAft>
                <a:spcPct val="0"/>
              </a:spcAft>
              <a:defRPr/>
            </a:pPr>
            <a:r>
              <a:rPr lang="es-ES" sz="2000" kern="0" dirty="0">
                <a:solidFill>
                  <a:prstClr val="black"/>
                </a:solidFill>
                <a:latin typeface="ArialMT"/>
                <a:ea typeface="Aptos" panose="020B0004020202020204" pitchFamily="34" charset="0"/>
                <a:cs typeface="ArialMT"/>
                <a:sym typeface="Helvetica Light"/>
              </a:rPr>
              <a:t>2026 : 100.000€ cada sociedad</a:t>
            </a:r>
          </a:p>
          <a:p>
            <a:pPr algn="just" defTabSz="914400" eaLnBrk="0" fontAlgn="base" hangingPunct="0">
              <a:spcBef>
                <a:spcPct val="0"/>
              </a:spcBef>
              <a:spcAft>
                <a:spcPct val="0"/>
              </a:spcAft>
              <a:defRPr/>
            </a:pPr>
            <a:endParaRPr lang="es-ES" sz="1900" b="1"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sz="1900" b="1" kern="0" dirty="0">
                <a:solidFill>
                  <a:prstClr val="black"/>
                </a:solidFill>
                <a:latin typeface="ArialMT"/>
                <a:ea typeface="Aptos" panose="020B0004020202020204" pitchFamily="34" charset="0"/>
                <a:cs typeface="ArialMT"/>
                <a:sym typeface="Helvetica Light"/>
              </a:rPr>
              <a:t>Además , la holding vendió a finales de Mayo de 2023 a un tercero el 50% de las participaciones en PAMA SL y CORI SL por 1.500.000€ y 1.800.000€ respectivamente.</a:t>
            </a:r>
          </a:p>
          <a:p>
            <a:pPr algn="just" defTabSz="914400" eaLnBrk="0" fontAlgn="base" hangingPunct="0">
              <a:spcBef>
                <a:spcPct val="0"/>
              </a:spcBef>
              <a:spcAft>
                <a:spcPct val="0"/>
              </a:spcAft>
              <a:defRPr/>
            </a:pPr>
            <a:endParaRPr lang="es-ES" sz="1900" b="1" kern="0" dirty="0">
              <a:solidFill>
                <a:prstClr val="black"/>
              </a:solidFill>
              <a:latin typeface="ArialMT"/>
              <a:ea typeface="Aptos" panose="020B0004020202020204" pitchFamily="34" charset="0"/>
              <a:cs typeface="ArialMT"/>
              <a:sym typeface="Helvetica Light"/>
            </a:endParaRPr>
          </a:p>
          <a:p>
            <a:pPr algn="just" defTabSz="914400" eaLnBrk="0" fontAlgn="base" hangingPunct="0">
              <a:spcBef>
                <a:spcPct val="0"/>
              </a:spcBef>
              <a:spcAft>
                <a:spcPct val="0"/>
              </a:spcAft>
              <a:defRPr/>
            </a:pPr>
            <a:r>
              <a:rPr lang="es-ES" sz="1900" b="1" kern="0" dirty="0">
                <a:solidFill>
                  <a:prstClr val="black"/>
                </a:solidFill>
                <a:latin typeface="ArialMT"/>
                <a:ea typeface="Aptos" panose="020B0004020202020204" pitchFamily="34" charset="0"/>
                <a:cs typeface="ArialMT"/>
                <a:sym typeface="Helvetica Light"/>
              </a:rPr>
              <a:t>El plazo de comprobación </a:t>
            </a:r>
            <a:r>
              <a:rPr lang="es-ES" sz="1900" kern="0" dirty="0">
                <a:solidFill>
                  <a:prstClr val="black"/>
                </a:solidFill>
                <a:latin typeface="ArialMT"/>
                <a:ea typeface="Aptos" panose="020B0004020202020204" pitchFamily="34" charset="0"/>
                <a:cs typeface="ArialMT"/>
                <a:sym typeface="Helvetica Light"/>
              </a:rPr>
              <a:t>de la operación FEAC, </a:t>
            </a:r>
            <a:r>
              <a:rPr lang="es-ES" sz="1900" b="1" kern="0" dirty="0">
                <a:solidFill>
                  <a:prstClr val="black"/>
                </a:solidFill>
                <a:latin typeface="ArialMT"/>
                <a:ea typeface="Aptos" panose="020B0004020202020204" pitchFamily="34" charset="0"/>
                <a:cs typeface="ArialMT"/>
                <a:sym typeface="Helvetica Light"/>
              </a:rPr>
              <a:t>ha prescrito</a:t>
            </a:r>
            <a:r>
              <a:rPr lang="es-ES" sz="1900" kern="0" dirty="0">
                <a:solidFill>
                  <a:prstClr val="black"/>
                </a:solidFill>
                <a:latin typeface="ArialMT"/>
                <a:ea typeface="Aptos" panose="020B0004020202020204" pitchFamily="34" charset="0"/>
                <a:cs typeface="ArialMT"/>
                <a:sym typeface="Helvetica Light"/>
              </a:rPr>
              <a:t>, por tanto, ni los dividendos repartidos por las operativas a la holding (incluso los futuros que puedan repartir), ni la venta de las participaciones en PAMA SL y CORI SL por parte de la holding, tienen incidencia fiscal en las PF. Véase además que la holding, por la venta de participaciones no se ve afectada por la limitación del art. 21.4.b) de la </a:t>
            </a:r>
            <a:r>
              <a:rPr lang="es-ES" sz="1900" kern="0" dirty="0" smtClean="0">
                <a:solidFill>
                  <a:prstClr val="black"/>
                </a:solidFill>
                <a:latin typeface="ArialMT"/>
                <a:ea typeface="Aptos" panose="020B0004020202020204" pitchFamily="34" charset="0"/>
                <a:cs typeface="ArialMT"/>
                <a:sym typeface="Helvetica Light"/>
              </a:rPr>
              <a:t>LIS ( ya que han transcurrido mas de dos años) , </a:t>
            </a:r>
            <a:r>
              <a:rPr lang="es-ES" sz="1900" kern="0" dirty="0">
                <a:solidFill>
                  <a:prstClr val="black"/>
                </a:solidFill>
                <a:latin typeface="ArialMT"/>
                <a:ea typeface="Aptos" panose="020B0004020202020204" pitchFamily="34" charset="0"/>
                <a:cs typeface="ArialMT"/>
                <a:sym typeface="Helvetica Light"/>
              </a:rPr>
              <a:t>por lo que podrá aplicar el 95% de exención a toda la ganancia obtenida por la venta de dichas participaciones.</a:t>
            </a:r>
            <a:endParaRPr lang="es-ES" sz="1900" b="1" kern="0" dirty="0">
              <a:solidFill>
                <a:prstClr val="black"/>
              </a:solidFill>
              <a:latin typeface="ArialMT"/>
              <a:ea typeface="Aptos" panose="020B0004020202020204" pitchFamily="34" charset="0"/>
              <a:cs typeface="ArialMT"/>
              <a:sym typeface="Helvetica Light"/>
            </a:endParaRPr>
          </a:p>
        </p:txBody>
      </p:sp>
    </p:spTree>
    <p:extLst>
      <p:ext uri="{BB962C8B-B14F-4D97-AF65-F5344CB8AC3E}">
        <p14:creationId xmlns:p14="http://schemas.microsoft.com/office/powerpoint/2010/main" val="5926877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1 Marcador de número de diapositiva"/>
          <p:cNvSpPr>
            <a:spLocks noGrp="1"/>
          </p:cNvSpPr>
          <p:nvPr>
            <p:ph type="sldNum" sz="quarter" idx="12"/>
          </p:nvPr>
        </p:nvSpPr>
        <p:spPr bwMode="auto">
          <a:xfrm>
            <a:off x="8777288" y="649287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fld id="{0DBD89AF-53EB-4898-8CB3-C275BFF3DAB0}" type="slidenum">
              <a:rPr lang="en-US" altLang="es-ES" sz="1200">
                <a:solidFill>
                  <a:srgbClr val="000000"/>
                </a:solidFill>
                <a:latin typeface="Arial" pitchFamily="34" charset="0"/>
              </a:rPr>
              <a:pPr/>
              <a:t>5</a:t>
            </a:fld>
            <a:endParaRPr lang="en-US" altLang="es-ES" sz="1200">
              <a:solidFill>
                <a:srgbClr val="000000"/>
              </a:solidFill>
              <a:latin typeface="Arial" pitchFamily="34" charset="0"/>
            </a:endParaRPr>
          </a:p>
        </p:txBody>
      </p:sp>
      <p:sp>
        <p:nvSpPr>
          <p:cNvPr id="9" name="Rectángulo: esquinas redondeadas 8"/>
          <p:cNvSpPr/>
          <p:nvPr/>
        </p:nvSpPr>
        <p:spPr>
          <a:xfrm>
            <a:off x="174625" y="549275"/>
            <a:ext cx="8804275" cy="6227763"/>
          </a:xfrm>
          <a:prstGeom prst="roundRect">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s-ES" dirty="0"/>
          </a:p>
        </p:txBody>
      </p:sp>
      <p:sp>
        <p:nvSpPr>
          <p:cNvPr id="26629" name="CuadroTexto 9"/>
          <p:cNvSpPr txBox="1">
            <a:spLocks noChangeArrowheads="1"/>
          </p:cNvSpPr>
          <p:nvPr/>
        </p:nvSpPr>
        <p:spPr bwMode="auto">
          <a:xfrm>
            <a:off x="266700" y="682336"/>
            <a:ext cx="87122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a:endParaRPr lang="es-ES" altLang="es-ES" sz="2000" b="1" dirty="0" smtClean="0">
              <a:latin typeface="Arial" pitchFamily="34" charset="0"/>
            </a:endParaRPr>
          </a:p>
          <a:p>
            <a:pPr algn="just"/>
            <a:r>
              <a:rPr lang="es-ES" altLang="es-ES" sz="2000" b="1" dirty="0" smtClean="0">
                <a:latin typeface="Arial" pitchFamily="34" charset="0"/>
              </a:rPr>
              <a:t>¿ </a:t>
            </a:r>
            <a:r>
              <a:rPr lang="es-ES" altLang="es-ES" sz="2000" b="1" dirty="0">
                <a:latin typeface="Arial" pitchFamily="34" charset="0"/>
              </a:rPr>
              <a:t>HAY ALGUNA RELACIÓN HAY ENTRE LAS ESTRUCTURAS HOLDING Y EL INTERES COMPUESTO?.</a:t>
            </a:r>
          </a:p>
          <a:p>
            <a:pPr algn="just"/>
            <a:r>
              <a:rPr lang="es-ES" altLang="es-ES" sz="2000" b="1" dirty="0">
                <a:latin typeface="Arial" pitchFamily="34" charset="0"/>
              </a:rPr>
              <a:t> </a:t>
            </a:r>
            <a:r>
              <a:rPr lang="es-ES" altLang="es-ES" sz="2000" dirty="0" smtClean="0">
                <a:latin typeface="Arial" pitchFamily="34" charset="0"/>
              </a:rPr>
              <a:t>Supongamos 50.000€ anuales durante 30 años que </a:t>
            </a:r>
            <a:r>
              <a:rPr lang="es-ES" altLang="es-ES" sz="2000" dirty="0" smtClean="0">
                <a:latin typeface="Arial" pitchFamily="34" charset="0"/>
              </a:rPr>
              <a:t>una </a:t>
            </a:r>
            <a:r>
              <a:rPr lang="es-ES" altLang="es-ES" sz="2000" dirty="0" smtClean="0">
                <a:latin typeface="Arial" pitchFamily="34" charset="0"/>
              </a:rPr>
              <a:t>PF se ha llevado a su patrimonio para inversiones privativas tributando a un tipo del 23%, frente a la opción de haberlos dejado en una estructura holding para generar riqueza desde la misma.</a:t>
            </a:r>
          </a:p>
          <a:p>
            <a:pPr algn="just"/>
            <a:endParaRPr lang="es-ES" altLang="es-ES" sz="2000" dirty="0">
              <a:latin typeface="Arial" pitchFamily="34" charset="0"/>
            </a:endParaRPr>
          </a:p>
          <a:p>
            <a:pPr algn="just"/>
            <a:r>
              <a:rPr lang="es-ES" altLang="es-ES" sz="2000" dirty="0">
                <a:latin typeface="Arial" pitchFamily="34" charset="0"/>
              </a:rPr>
              <a:t>El valor capital a un tipo del 4% después de 30 años en ambos casos es el siguiente:</a:t>
            </a:r>
          </a:p>
          <a:p>
            <a:pPr algn="just"/>
            <a:endParaRPr lang="es-ES" altLang="es-ES" sz="2000" dirty="0">
              <a:latin typeface="Arial" pitchFamily="34" charset="0"/>
            </a:endParaRPr>
          </a:p>
          <a:p>
            <a:pPr algn="just"/>
            <a:endParaRPr lang="es-ES" altLang="es-ES" sz="2000" dirty="0">
              <a:latin typeface="Arial" pitchFamily="34" charset="0"/>
            </a:endParaRPr>
          </a:p>
          <a:p>
            <a:pPr algn="just"/>
            <a:endParaRPr lang="es-ES" altLang="es-ES" sz="2000" dirty="0">
              <a:latin typeface="Arial" pitchFamily="34" charset="0"/>
            </a:endParaRPr>
          </a:p>
          <a:p>
            <a:pPr algn="just"/>
            <a:endParaRPr lang="es-ES" altLang="es-ES" sz="1200" dirty="0">
              <a:latin typeface="Arial" pitchFamily="34" charset="0"/>
            </a:endParaRPr>
          </a:p>
          <a:p>
            <a:pPr algn="just"/>
            <a:r>
              <a:rPr lang="es-ES" altLang="es-ES" sz="1600" dirty="0">
                <a:latin typeface="Arial" pitchFamily="34" charset="0"/>
              </a:rPr>
              <a:t>Tributa: (*) 50.000 x 5% x 25% = 625€</a:t>
            </a:r>
          </a:p>
          <a:p>
            <a:pPr algn="just"/>
            <a:r>
              <a:rPr lang="es-ES" altLang="es-ES" sz="1600" dirty="0">
                <a:latin typeface="Arial" pitchFamily="34" charset="0"/>
              </a:rPr>
              <a:t>Tributa: (**) 50.000 x 23% = 11.500€</a:t>
            </a:r>
          </a:p>
          <a:p>
            <a:pPr algn="just"/>
            <a:endParaRPr lang="es-ES" altLang="es-ES" sz="1600" dirty="0">
              <a:latin typeface="Arial" pitchFamily="34" charset="0"/>
            </a:endParaRPr>
          </a:p>
          <a:p>
            <a:pPr algn="just"/>
            <a:r>
              <a:rPr lang="es-ES" altLang="es-ES" sz="2000" dirty="0">
                <a:latin typeface="Arial" pitchFamily="34" charset="0"/>
              </a:rPr>
              <a:t>Además, las plusvalías finales de determinados activos (por ello es importante una adecuada planificación y selección de los activos en los que se invierte) por trasmisión mortis causa e incluso </a:t>
            </a:r>
            <a:r>
              <a:rPr lang="es-ES" altLang="es-ES" sz="2000" dirty="0" err="1">
                <a:latin typeface="Arial" pitchFamily="34" charset="0"/>
              </a:rPr>
              <a:t>intervivos</a:t>
            </a:r>
            <a:r>
              <a:rPr lang="es-ES" altLang="es-ES" sz="2000" dirty="0">
                <a:latin typeface="Arial" pitchFamily="34" charset="0"/>
              </a:rPr>
              <a:t> no va a tributar en una estructura </a:t>
            </a:r>
            <a:r>
              <a:rPr lang="es-ES" altLang="es-ES" sz="2000" dirty="0" smtClean="0">
                <a:latin typeface="Arial" pitchFamily="34" charset="0"/>
              </a:rPr>
              <a:t>holding, ya que no salen de la misma.</a:t>
            </a:r>
            <a:endParaRPr lang="es-ES" altLang="es-ES" sz="1800" dirty="0">
              <a:latin typeface="Arial" pitchFamily="34" charset="0"/>
            </a:endParaRPr>
          </a:p>
        </p:txBody>
      </p:sp>
      <p:graphicFrame>
        <p:nvGraphicFramePr>
          <p:cNvPr id="3" name="Tabla 2"/>
          <p:cNvGraphicFramePr>
            <a:graphicFrameLocks noGrp="1"/>
          </p:cNvGraphicFramePr>
          <p:nvPr/>
        </p:nvGraphicFramePr>
        <p:xfrm>
          <a:off x="1979613" y="3500438"/>
          <a:ext cx="5545137" cy="1127125"/>
        </p:xfrm>
        <a:graphic>
          <a:graphicData uri="http://schemas.openxmlformats.org/drawingml/2006/table">
            <a:tbl>
              <a:tblPr>
                <a:tableStyleId>{5C22544A-7EE6-4342-B048-85BDC9FD1C3A}</a:tableStyleId>
              </a:tblPr>
              <a:tblGrid>
                <a:gridCol w="1837889"/>
                <a:gridCol w="1403141"/>
                <a:gridCol w="2304107"/>
              </a:tblGrid>
              <a:tr h="558795">
                <a:tc>
                  <a:txBody>
                    <a:bodyPr/>
                    <a:lstStyle/>
                    <a:p>
                      <a:pPr algn="ctr" fontAlgn="b"/>
                      <a:r>
                        <a:rPr lang="es-ES" sz="1800" u="none" strike="noStrike" dirty="0">
                          <a:effectLst/>
                        </a:rPr>
                        <a:t>ESTRUCTURA HOLDING</a:t>
                      </a:r>
                      <a:endParaRPr lang="es-ES" sz="1800" b="0" i="0" u="none" strike="noStrike" dirty="0">
                        <a:solidFill>
                          <a:srgbClr val="000000"/>
                        </a:solidFill>
                        <a:effectLst/>
                        <a:latin typeface="Calibri" panose="020F0502020204030204" pitchFamily="34" charset="0"/>
                      </a:endParaRPr>
                    </a:p>
                  </a:txBody>
                  <a:tcPr marL="9526" marR="9526" marT="9536" marB="0" anchor="b">
                    <a:solidFill>
                      <a:srgbClr val="FFFF00"/>
                    </a:solidFill>
                  </a:tcPr>
                </a:tc>
                <a:tc>
                  <a:txBody>
                    <a:bodyPr/>
                    <a:lstStyle/>
                    <a:p>
                      <a:pPr algn="ctr" fontAlgn="b"/>
                      <a:r>
                        <a:rPr lang="es-ES" sz="1800" u="none" strike="noStrike" dirty="0">
                          <a:effectLst/>
                        </a:rPr>
                        <a:t>PERSONA FISICA</a:t>
                      </a:r>
                      <a:endParaRPr lang="es-ES" sz="1800" b="0" i="0" u="none" strike="noStrike" dirty="0">
                        <a:solidFill>
                          <a:srgbClr val="000000"/>
                        </a:solidFill>
                        <a:effectLst/>
                        <a:latin typeface="Calibri" panose="020F0502020204030204" pitchFamily="34" charset="0"/>
                      </a:endParaRPr>
                    </a:p>
                  </a:txBody>
                  <a:tcPr marL="9526" marR="9526" marT="9536" marB="0" anchor="b">
                    <a:solidFill>
                      <a:srgbClr val="FFFF00"/>
                    </a:solidFill>
                  </a:tcPr>
                </a:tc>
                <a:tc>
                  <a:txBody>
                    <a:bodyPr/>
                    <a:lstStyle/>
                    <a:p>
                      <a:pPr algn="l" fontAlgn="b"/>
                      <a:endParaRPr lang="es-ES" sz="1800" b="0" i="0" u="none" strike="noStrike" dirty="0">
                        <a:solidFill>
                          <a:srgbClr val="000000"/>
                        </a:solidFill>
                        <a:effectLst/>
                        <a:latin typeface="Calibri" panose="020F0502020204030204" pitchFamily="34" charset="0"/>
                      </a:endParaRPr>
                    </a:p>
                  </a:txBody>
                  <a:tcPr marL="9526" marR="9526" marT="9536" marB="0" anchor="b">
                    <a:solidFill>
                      <a:srgbClr val="FFFF00"/>
                    </a:solidFill>
                  </a:tcPr>
                </a:tc>
              </a:tr>
              <a:tr h="284165">
                <a:tc>
                  <a:txBody>
                    <a:bodyPr/>
                    <a:lstStyle/>
                    <a:p>
                      <a:pPr algn="ctr" fontAlgn="b"/>
                      <a:r>
                        <a:rPr lang="es-ES" sz="1800" u="none" strike="noStrike" dirty="0">
                          <a:effectLst/>
                        </a:rPr>
                        <a:t>49.375,00 (*)</a:t>
                      </a:r>
                      <a:endParaRPr lang="es-ES" sz="1800" b="0" i="0" u="none" strike="noStrike" dirty="0">
                        <a:solidFill>
                          <a:srgbClr val="000000"/>
                        </a:solidFill>
                        <a:effectLst/>
                        <a:latin typeface="Calibri" panose="020F0502020204030204" pitchFamily="34" charset="0"/>
                      </a:endParaRPr>
                    </a:p>
                  </a:txBody>
                  <a:tcPr marL="9526" marR="9526" marT="9536" marB="0" anchor="b"/>
                </a:tc>
                <a:tc>
                  <a:txBody>
                    <a:bodyPr/>
                    <a:lstStyle/>
                    <a:p>
                      <a:pPr algn="ctr" fontAlgn="b"/>
                      <a:r>
                        <a:rPr lang="es-ES" sz="1800" u="none" strike="noStrike" dirty="0">
                          <a:effectLst/>
                        </a:rPr>
                        <a:t>38.500,00 (**)</a:t>
                      </a:r>
                      <a:endParaRPr lang="es-ES" sz="1800" b="0" i="0" u="none" strike="noStrike" dirty="0">
                        <a:solidFill>
                          <a:srgbClr val="000000"/>
                        </a:solidFill>
                        <a:effectLst/>
                        <a:latin typeface="Calibri" panose="020F0502020204030204" pitchFamily="34" charset="0"/>
                      </a:endParaRPr>
                    </a:p>
                  </a:txBody>
                  <a:tcPr marL="9526" marR="9526" marT="9536" marB="0" anchor="b"/>
                </a:tc>
                <a:tc>
                  <a:txBody>
                    <a:bodyPr/>
                    <a:lstStyle/>
                    <a:p>
                      <a:pPr algn="ctr" fontAlgn="b"/>
                      <a:r>
                        <a:rPr lang="es-ES" sz="1800" u="none" strike="noStrike" dirty="0">
                          <a:effectLst/>
                        </a:rPr>
                        <a:t>DIFERENCIA</a:t>
                      </a:r>
                      <a:endParaRPr lang="es-ES" sz="1800" b="0" i="0" u="none" strike="noStrike" dirty="0">
                        <a:solidFill>
                          <a:srgbClr val="000000"/>
                        </a:solidFill>
                        <a:effectLst/>
                        <a:latin typeface="Calibri" panose="020F0502020204030204" pitchFamily="34" charset="0"/>
                      </a:endParaRPr>
                    </a:p>
                  </a:txBody>
                  <a:tcPr marL="9526" marR="9526" marT="9536" marB="0" anchor="b"/>
                </a:tc>
              </a:tr>
              <a:tr h="284165">
                <a:tc>
                  <a:txBody>
                    <a:bodyPr/>
                    <a:lstStyle/>
                    <a:p>
                      <a:pPr algn="ctr" fontAlgn="b"/>
                      <a:r>
                        <a:rPr lang="es-ES" sz="1800" b="0" i="0" u="none" strike="noStrike" dirty="0">
                          <a:solidFill>
                            <a:srgbClr val="000000"/>
                          </a:solidFill>
                          <a:effectLst/>
                          <a:latin typeface="Calibri"/>
                        </a:rPr>
                        <a:t>2.769.193,80 €</a:t>
                      </a:r>
                    </a:p>
                  </a:txBody>
                  <a:tcPr marL="9525" marR="9525" marT="9525" marB="0" anchor="b"/>
                </a:tc>
                <a:tc>
                  <a:txBody>
                    <a:bodyPr/>
                    <a:lstStyle/>
                    <a:p>
                      <a:pPr algn="ctr" fontAlgn="b"/>
                      <a:r>
                        <a:rPr lang="es-ES" sz="1800" b="0" i="0" u="none" strike="noStrike" dirty="0">
                          <a:solidFill>
                            <a:srgbClr val="000000"/>
                          </a:solidFill>
                          <a:effectLst/>
                          <a:latin typeface="Calibri"/>
                        </a:rPr>
                        <a:t>2.159.270,10 €</a:t>
                      </a:r>
                    </a:p>
                  </a:txBody>
                  <a:tcPr marL="9525" marR="9525" marT="9525" marB="0" anchor="b"/>
                </a:tc>
                <a:tc>
                  <a:txBody>
                    <a:bodyPr/>
                    <a:lstStyle/>
                    <a:p>
                      <a:pPr algn="ctr" fontAlgn="b"/>
                      <a:r>
                        <a:rPr lang="es-ES" sz="1800" b="0" i="0" u="none" strike="noStrike" dirty="0">
                          <a:solidFill>
                            <a:srgbClr val="000000"/>
                          </a:solidFill>
                          <a:effectLst/>
                          <a:latin typeface="Calibri"/>
                        </a:rPr>
                        <a:t>609.923,70 €</a:t>
                      </a:r>
                    </a:p>
                  </a:txBody>
                  <a:tcPr marL="9525" marR="9525" marT="9525" marB="0" anchor="b"/>
                </a:tc>
              </a:tr>
            </a:tbl>
          </a:graphicData>
        </a:graphic>
      </p:graphicFrame>
      <p:pic>
        <p:nvPicPr>
          <p:cNvPr id="7" name="Imagen 4">
            <a:extLst>
              <a:ext uri="{FF2B5EF4-FFF2-40B4-BE49-F238E27FC236}">
                <a16:creationId xmlns:a16="http://schemas.microsoft.com/office/drawing/2014/main" xmlns="" id="{A2325222-D105-EF3B-23F7-B8796377D2C8}"/>
              </a:ext>
            </a:extLst>
          </p:cNvPr>
          <p:cNvPicPr>
            <a:picLocks noChangeAspect="1"/>
          </p:cNvPicPr>
          <p:nvPr/>
        </p:nvPicPr>
        <p:blipFill rotWithShape="1">
          <a:blip r:embed="rId3"/>
          <a:srcRect b="87433"/>
          <a:stretch/>
        </p:blipFill>
        <p:spPr>
          <a:xfrm>
            <a:off x="50800" y="-18472"/>
            <a:ext cx="9144000" cy="858669"/>
          </a:xfrm>
          <a:prstGeom prst="rect">
            <a:avLst/>
          </a:prstGeom>
        </p:spPr>
      </p:pic>
    </p:spTree>
    <p:extLst>
      <p:ext uri="{BB962C8B-B14F-4D97-AF65-F5344CB8AC3E}">
        <p14:creationId xmlns:p14="http://schemas.microsoft.com/office/powerpoint/2010/main" val="293613666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CuadroTexto"/>
          <p:cNvSpPr txBox="1"/>
          <p:nvPr/>
        </p:nvSpPr>
        <p:spPr>
          <a:xfrm>
            <a:off x="128588" y="66106"/>
            <a:ext cx="8886825" cy="40011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430322" fontAlgn="base">
              <a:spcBef>
                <a:spcPct val="0"/>
              </a:spcBef>
              <a:spcAft>
                <a:spcPct val="0"/>
              </a:spcAft>
              <a:defRPr/>
            </a:pPr>
            <a:r>
              <a:rPr lang="it-IT" sz="2000" b="1" kern="0" dirty="0">
                <a:solidFill>
                  <a:prstClr val="black"/>
                </a:solidFill>
                <a:sym typeface="Helvetica Light"/>
              </a:rPr>
              <a:t> LA AUSENCIA DE MEV SEGUN EL ORGANO INSPECTOR. CASO PRACTICO</a:t>
            </a:r>
            <a:endParaRPr lang="es-ES" sz="2000" kern="0" dirty="0">
              <a:solidFill>
                <a:prstClr val="black"/>
              </a:solidFill>
              <a:sym typeface="Helvetica Light"/>
            </a:endParaRPr>
          </a:p>
        </p:txBody>
      </p:sp>
      <p:sp>
        <p:nvSpPr>
          <p:cNvPr id="54275" name="1 Marcador de número de diapositiva"/>
          <p:cNvSpPr>
            <a:spLocks noGrp="1"/>
          </p:cNvSpPr>
          <p:nvPr>
            <p:ph type="sldNum" sz="quarter" idx="12"/>
          </p:nvPr>
        </p:nvSpPr>
        <p:spPr bwMode="auto">
          <a:xfrm>
            <a:off x="8770938" y="644842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4D8B8797-CBEC-4D05-8DD8-4893DE9D739C}" type="slidenum">
              <a:rPr lang="en-US" altLang="es-ES">
                <a:solidFill>
                  <a:srgbClr val="000000"/>
                </a:solidFill>
              </a:rPr>
              <a:pPr/>
              <a:t>50</a:t>
            </a:fld>
            <a:endParaRPr lang="en-US" altLang="es-ES">
              <a:solidFill>
                <a:srgbClr val="000000"/>
              </a:solidFill>
            </a:endParaRPr>
          </a:p>
        </p:txBody>
      </p:sp>
      <p:sp>
        <p:nvSpPr>
          <p:cNvPr id="3" name="2 CuadroTexto"/>
          <p:cNvSpPr txBox="1"/>
          <p:nvPr/>
        </p:nvSpPr>
        <p:spPr>
          <a:xfrm>
            <a:off x="96838" y="548680"/>
            <a:ext cx="8885237" cy="5940088"/>
          </a:xfrm>
          <a:prstGeom prst="rect">
            <a:avLst/>
          </a:prstGeom>
          <a:solidFill>
            <a:schemeClr val="accent2">
              <a:lumMod val="20000"/>
              <a:lumOff val="80000"/>
            </a:schemeClr>
          </a:solidFill>
        </p:spPr>
        <p:txBody>
          <a:bodyPr>
            <a:spAutoFit/>
          </a:bodyPr>
          <a:lstStyle/>
          <a:p>
            <a:pPr algn="just" defTabSz="430322" eaLnBrk="0" fontAlgn="base" hangingPunct="0">
              <a:spcBef>
                <a:spcPct val="0"/>
              </a:spcBef>
              <a:spcAft>
                <a:spcPct val="0"/>
              </a:spcAft>
              <a:defRPr/>
            </a:pPr>
            <a:r>
              <a:rPr lang="es-ES" sz="1900" b="1" kern="0" dirty="0">
                <a:solidFill>
                  <a:prstClr val="black"/>
                </a:solidFill>
                <a:latin typeface="ArialMT"/>
                <a:ea typeface="Aptos" panose="020B0004020202020204" pitchFamily="34" charset="0"/>
                <a:cs typeface="ArialMT"/>
                <a:sym typeface="Helvetica Light"/>
              </a:rPr>
              <a:t>7.- OTRAS SITUACIONES</a:t>
            </a:r>
          </a:p>
          <a:p>
            <a:pPr algn="just" defTabSz="430322" eaLnBrk="0" fontAlgn="base" hangingPunct="0">
              <a:spcBef>
                <a:spcPct val="0"/>
              </a:spcBef>
              <a:spcAft>
                <a:spcPct val="0"/>
              </a:spcAft>
              <a:defRPr/>
            </a:pPr>
            <a:endParaRPr lang="es-ES" sz="1900" b="1" kern="0" dirty="0">
              <a:solidFill>
                <a:prstClr val="black"/>
              </a:solidFill>
              <a:latin typeface="ArialMT"/>
              <a:ea typeface="Aptos" panose="020B0004020202020204" pitchFamily="34" charset="0"/>
              <a:cs typeface="ArialMT"/>
              <a:sym typeface="Helvetica Light"/>
            </a:endParaRPr>
          </a:p>
          <a:p>
            <a:pPr algn="just" defTabSz="430322" eaLnBrk="0" fontAlgn="base" hangingPunct="0">
              <a:spcBef>
                <a:spcPct val="0"/>
              </a:spcBef>
              <a:spcAft>
                <a:spcPct val="0"/>
              </a:spcAft>
              <a:defRPr/>
            </a:pPr>
            <a:r>
              <a:rPr lang="es-ES" sz="1900" b="1" kern="0" dirty="0">
                <a:solidFill>
                  <a:prstClr val="black"/>
                </a:solidFill>
                <a:latin typeface="ArialMT"/>
                <a:ea typeface="Aptos" panose="020B0004020202020204" pitchFamily="34" charset="0"/>
                <a:cs typeface="ArialMT"/>
                <a:sym typeface="Helvetica Light"/>
              </a:rPr>
              <a:t>1.- Que ocurre si las acciones nunca se venden por las personas físicas, pero se transmiten mortis causa, heredando las mismas sus dos hijos.</a:t>
            </a:r>
          </a:p>
          <a:p>
            <a:pPr algn="just" defTabSz="430322" eaLnBrk="0" fontAlgn="base" hangingPunct="0">
              <a:spcBef>
                <a:spcPct val="0"/>
              </a:spcBef>
              <a:spcAft>
                <a:spcPct val="0"/>
              </a:spcAft>
              <a:defRPr/>
            </a:pPr>
            <a:endParaRPr lang="es-ES" sz="1900" b="1" kern="0" dirty="0">
              <a:solidFill>
                <a:prstClr val="black"/>
              </a:solidFill>
              <a:latin typeface="ArialMT"/>
              <a:ea typeface="Aptos" panose="020B0004020202020204" pitchFamily="34" charset="0"/>
              <a:cs typeface="ArialMT"/>
              <a:sym typeface="Helvetica Light"/>
            </a:endParaRPr>
          </a:p>
          <a:p>
            <a:pPr algn="just" defTabSz="430322" eaLnBrk="0" fontAlgn="base" hangingPunct="0">
              <a:spcBef>
                <a:spcPct val="0"/>
              </a:spcBef>
              <a:spcAft>
                <a:spcPct val="0"/>
              </a:spcAft>
              <a:defRPr/>
            </a:pPr>
            <a:r>
              <a:rPr lang="es-ES" sz="1900" kern="0" dirty="0">
                <a:solidFill>
                  <a:prstClr val="black"/>
                </a:solidFill>
                <a:latin typeface="ArialMT"/>
                <a:ea typeface="Aptos" panose="020B0004020202020204" pitchFamily="34" charset="0"/>
                <a:cs typeface="ArialMT"/>
                <a:sym typeface="Helvetica Light"/>
              </a:rPr>
              <a:t>En este sentido tenemos que recordar que la plusvalía del muerto está no sujeta, ya que no existe ganancia o pérdida patrimonial. ART. 33.3 RIRPF.</a:t>
            </a:r>
          </a:p>
          <a:p>
            <a:pPr algn="just" defTabSz="430322" eaLnBrk="0" fontAlgn="base" hangingPunct="0">
              <a:spcBef>
                <a:spcPct val="0"/>
              </a:spcBef>
              <a:spcAft>
                <a:spcPct val="0"/>
              </a:spcAft>
              <a:defRPr/>
            </a:pPr>
            <a:endParaRPr lang="es-ES" sz="1900" kern="0" dirty="0">
              <a:solidFill>
                <a:prstClr val="black"/>
              </a:solidFill>
              <a:latin typeface="ArialMT"/>
              <a:ea typeface="Aptos" panose="020B0004020202020204" pitchFamily="34" charset="0"/>
              <a:cs typeface="ArialMT"/>
              <a:sym typeface="Helvetica Light"/>
            </a:endParaRPr>
          </a:p>
          <a:p>
            <a:pPr algn="just" defTabSz="430322" eaLnBrk="0" fontAlgn="base" hangingPunct="0">
              <a:spcBef>
                <a:spcPct val="0"/>
              </a:spcBef>
              <a:spcAft>
                <a:spcPct val="0"/>
              </a:spcAft>
              <a:defRPr/>
            </a:pPr>
            <a:r>
              <a:rPr lang="es-ES" sz="1900" kern="0" dirty="0">
                <a:solidFill>
                  <a:prstClr val="black"/>
                </a:solidFill>
                <a:latin typeface="ArialMT"/>
                <a:ea typeface="Aptos" panose="020B0004020202020204" pitchFamily="34" charset="0"/>
                <a:cs typeface="ArialMT"/>
                <a:sym typeface="Helvetica Light"/>
              </a:rPr>
              <a:t>Entiendo que a los hijos no les resulta de aplicación todo lo antes expuesto, es decir, no tiene efectos tributarios en sus </a:t>
            </a:r>
            <a:r>
              <a:rPr lang="es-ES" sz="1900" kern="0" dirty="0" err="1">
                <a:solidFill>
                  <a:prstClr val="black"/>
                </a:solidFill>
                <a:latin typeface="ArialMT"/>
                <a:ea typeface="Aptos" panose="020B0004020202020204" pitchFamily="34" charset="0"/>
                <a:cs typeface="ArialMT"/>
                <a:sym typeface="Helvetica Light"/>
              </a:rPr>
              <a:t>IRPFs</a:t>
            </a:r>
            <a:r>
              <a:rPr lang="es-ES" sz="1900" kern="0" dirty="0">
                <a:solidFill>
                  <a:prstClr val="black"/>
                </a:solidFill>
                <a:latin typeface="ArialMT"/>
                <a:ea typeface="Aptos" panose="020B0004020202020204" pitchFamily="34" charset="0"/>
                <a:cs typeface="ArialMT"/>
                <a:sym typeface="Helvetica Light"/>
              </a:rPr>
              <a:t> lo que haga la holding o el reparto de reservas anteriores a la operación FEAC de las operativas a la holding.</a:t>
            </a:r>
          </a:p>
          <a:p>
            <a:pPr algn="just" defTabSz="430322" eaLnBrk="0" fontAlgn="base" hangingPunct="0">
              <a:spcBef>
                <a:spcPct val="0"/>
              </a:spcBef>
              <a:spcAft>
                <a:spcPct val="0"/>
              </a:spcAft>
              <a:defRPr/>
            </a:pPr>
            <a:endParaRPr lang="es-ES" sz="1900" kern="0" dirty="0">
              <a:solidFill>
                <a:prstClr val="black"/>
              </a:solidFill>
              <a:latin typeface="ArialMT"/>
              <a:ea typeface="Aptos" panose="020B0004020202020204" pitchFamily="34" charset="0"/>
              <a:cs typeface="ArialMT"/>
              <a:sym typeface="Helvetica Light"/>
            </a:endParaRPr>
          </a:p>
          <a:p>
            <a:pPr algn="just" defTabSz="430322" eaLnBrk="0" fontAlgn="base" hangingPunct="0">
              <a:spcBef>
                <a:spcPct val="0"/>
              </a:spcBef>
              <a:spcAft>
                <a:spcPct val="0"/>
              </a:spcAft>
              <a:defRPr/>
            </a:pPr>
            <a:endParaRPr lang="es-ES" sz="1900" kern="0" dirty="0">
              <a:solidFill>
                <a:prstClr val="black"/>
              </a:solidFill>
              <a:latin typeface="ArialMT"/>
              <a:ea typeface="Aptos" panose="020B0004020202020204" pitchFamily="34" charset="0"/>
              <a:cs typeface="ArialMT"/>
              <a:sym typeface="Helvetica Light"/>
            </a:endParaRPr>
          </a:p>
          <a:p>
            <a:pPr algn="just" defTabSz="430322" eaLnBrk="0" fontAlgn="base" hangingPunct="0">
              <a:spcBef>
                <a:spcPct val="0"/>
              </a:spcBef>
              <a:spcAft>
                <a:spcPct val="0"/>
              </a:spcAft>
              <a:defRPr/>
            </a:pPr>
            <a:r>
              <a:rPr lang="es-ES" sz="1900" b="1" kern="0" dirty="0">
                <a:solidFill>
                  <a:prstClr val="black"/>
                </a:solidFill>
                <a:latin typeface="ArialMT"/>
                <a:ea typeface="Aptos" panose="020B0004020202020204" pitchFamily="34" charset="0"/>
                <a:cs typeface="ArialMT"/>
                <a:sym typeface="Helvetica Light"/>
              </a:rPr>
              <a:t>2.- Que ocurre si las acciones no se venden por las personas físicas, pero se transmiten por donación a sus hijos cumpliendo los requisitos del art. 33.3.c)</a:t>
            </a:r>
          </a:p>
          <a:p>
            <a:pPr algn="just" defTabSz="430322" eaLnBrk="0" fontAlgn="base" hangingPunct="0">
              <a:spcBef>
                <a:spcPct val="0"/>
              </a:spcBef>
              <a:spcAft>
                <a:spcPct val="0"/>
              </a:spcAft>
              <a:defRPr/>
            </a:pPr>
            <a:endParaRPr lang="es-ES" sz="1900" b="1" kern="0" dirty="0">
              <a:solidFill>
                <a:prstClr val="black"/>
              </a:solidFill>
              <a:latin typeface="ArialMT"/>
              <a:ea typeface="Aptos" panose="020B0004020202020204" pitchFamily="34" charset="0"/>
              <a:cs typeface="ArialMT"/>
              <a:sym typeface="Helvetica Light"/>
            </a:endParaRPr>
          </a:p>
          <a:p>
            <a:pPr algn="just" defTabSz="430322" eaLnBrk="0" fontAlgn="base" hangingPunct="0">
              <a:spcBef>
                <a:spcPct val="0"/>
              </a:spcBef>
              <a:spcAft>
                <a:spcPct val="0"/>
              </a:spcAft>
              <a:defRPr/>
            </a:pPr>
            <a:r>
              <a:rPr lang="es-ES" sz="1900" kern="0" dirty="0">
                <a:solidFill>
                  <a:prstClr val="black"/>
                </a:solidFill>
                <a:latin typeface="ArialMT"/>
                <a:ea typeface="Aptos" panose="020B0004020202020204" pitchFamily="34" charset="0"/>
                <a:cs typeface="ArialMT"/>
                <a:sym typeface="Helvetica Light"/>
              </a:rPr>
              <a:t>En este caso resulta de aplicación todo lo antes expuesto ya que el donatario se subroga en la posición del donante a todos los efectos. </a:t>
            </a:r>
          </a:p>
        </p:txBody>
      </p:sp>
    </p:spTree>
    <p:extLst>
      <p:ext uri="{BB962C8B-B14F-4D97-AF65-F5344CB8AC3E}">
        <p14:creationId xmlns:p14="http://schemas.microsoft.com/office/powerpoint/2010/main" val="344990346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defRPr/>
            </a:pPr>
            <a:r>
              <a:rPr lang="es-ES" dirty="0">
                <a:solidFill>
                  <a:srgbClr val="0070C0"/>
                </a:solidFill>
              </a:rPr>
              <a:t/>
            </a:r>
            <a:br>
              <a:rPr lang="es-ES" dirty="0">
                <a:solidFill>
                  <a:srgbClr val="0070C0"/>
                </a:solidFill>
              </a:rPr>
            </a:br>
            <a:r>
              <a:rPr lang="es-ES" dirty="0">
                <a:solidFill>
                  <a:srgbClr val="0070C0"/>
                </a:solidFill>
              </a:rPr>
              <a:t/>
            </a:r>
            <a:br>
              <a:rPr lang="es-ES" dirty="0">
                <a:solidFill>
                  <a:srgbClr val="0070C0"/>
                </a:solidFill>
              </a:rPr>
            </a:br>
            <a:r>
              <a:rPr lang="es-ES" dirty="0">
                <a:solidFill>
                  <a:srgbClr val="0070C0"/>
                </a:solidFill>
              </a:rPr>
              <a:t/>
            </a:r>
            <a:br>
              <a:rPr lang="es-ES" dirty="0">
                <a:solidFill>
                  <a:srgbClr val="0070C0"/>
                </a:solidFill>
              </a:rPr>
            </a:br>
            <a:r>
              <a:rPr lang="es-ES" dirty="0">
                <a:solidFill>
                  <a:srgbClr val="0070C0"/>
                </a:solidFill>
              </a:rPr>
              <a:t/>
            </a:r>
            <a:br>
              <a:rPr lang="es-ES" dirty="0">
                <a:solidFill>
                  <a:srgbClr val="0070C0"/>
                </a:solidFill>
              </a:rPr>
            </a:br>
            <a:r>
              <a:rPr lang="es-ES" dirty="0">
                <a:solidFill>
                  <a:srgbClr val="0070C0"/>
                </a:solidFill>
              </a:rPr>
              <a:t/>
            </a:r>
            <a:br>
              <a:rPr lang="es-ES" dirty="0">
                <a:solidFill>
                  <a:srgbClr val="0070C0"/>
                </a:solidFill>
              </a:rPr>
            </a:br>
            <a:r>
              <a:rPr lang="es-ES" dirty="0">
                <a:solidFill>
                  <a:srgbClr val="0070C0"/>
                </a:solidFill>
              </a:rPr>
              <a:t/>
            </a:r>
            <a:br>
              <a:rPr lang="es-ES" dirty="0">
                <a:solidFill>
                  <a:srgbClr val="0070C0"/>
                </a:solidFill>
              </a:rPr>
            </a:br>
            <a:r>
              <a:rPr lang="es-ES" dirty="0">
                <a:solidFill>
                  <a:srgbClr val="0070C0"/>
                </a:solidFill>
              </a:rPr>
              <a:t/>
            </a:r>
            <a:br>
              <a:rPr lang="es-ES" dirty="0">
                <a:solidFill>
                  <a:srgbClr val="0070C0"/>
                </a:solidFill>
              </a:rPr>
            </a:br>
            <a:r>
              <a:rPr lang="es-ES" dirty="0">
                <a:solidFill>
                  <a:srgbClr val="0070C0"/>
                </a:solidFill>
              </a:rPr>
              <a:t/>
            </a:r>
            <a:br>
              <a:rPr lang="es-ES" dirty="0">
                <a:solidFill>
                  <a:srgbClr val="0070C0"/>
                </a:solidFill>
              </a:rPr>
            </a:br>
            <a:r>
              <a:rPr lang="es-ES" dirty="0" smtClean="0">
                <a:solidFill>
                  <a:srgbClr val="0070C0"/>
                </a:solidFill>
              </a:rPr>
              <a:t/>
            </a:r>
            <a:br>
              <a:rPr lang="es-ES" dirty="0" smtClean="0">
                <a:solidFill>
                  <a:srgbClr val="0070C0"/>
                </a:solidFill>
              </a:rPr>
            </a:br>
            <a:r>
              <a:rPr lang="es-ES" dirty="0" smtClean="0">
                <a:solidFill>
                  <a:srgbClr val="0070C0"/>
                </a:solidFill>
                <a:latin typeface="Arial" pitchFamily="34" charset="0"/>
                <a:cs typeface="Arial" pitchFamily="34" charset="0"/>
              </a:rPr>
              <a:t>LA </a:t>
            </a:r>
            <a:r>
              <a:rPr lang="es-ES" dirty="0">
                <a:solidFill>
                  <a:srgbClr val="0070C0"/>
                </a:solidFill>
                <a:latin typeface="Arial" pitchFamily="34" charset="0"/>
                <a:cs typeface="Arial" pitchFamily="34" charset="0"/>
              </a:rPr>
              <a:t>FISCALIDAD ESPECIFICA DE LAS OPERACIONES ENTRE EMPRESAS DEL GRUPO (OPERACIONES INTRAGRUPO, cuando se dan las circunstancias del art. 42 del C.C, fundamentalmente P&gt;50% y mayoría de los derechos de voto)</a:t>
            </a:r>
            <a:br>
              <a:rPr lang="es-ES" dirty="0">
                <a:solidFill>
                  <a:srgbClr val="0070C0"/>
                </a:solidFill>
                <a:latin typeface="Arial" pitchFamily="34" charset="0"/>
                <a:cs typeface="Arial" pitchFamily="34" charset="0"/>
              </a:rPr>
            </a:br>
            <a:endParaRPr lang="es-ES" dirty="0">
              <a:solidFill>
                <a:srgbClr val="0070C0"/>
              </a:solidFill>
              <a:latin typeface="Arial" pitchFamily="34" charset="0"/>
              <a:cs typeface="Arial" pitchFamily="34" charset="0"/>
            </a:endParaRPr>
          </a:p>
        </p:txBody>
      </p:sp>
      <p:sp>
        <p:nvSpPr>
          <p:cNvPr id="87043" name="2 Marcador de número de diapositiva"/>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113" defTabSz="800100">
              <a:defRPr>
                <a:solidFill>
                  <a:schemeClr val="tx1"/>
                </a:solidFill>
                <a:latin typeface="Arial" pitchFamily="34" charset="0"/>
                <a:cs typeface="Arial" pitchFamily="34" charset="0"/>
              </a:defRPr>
            </a:lvl1pPr>
            <a:lvl2pPr marL="742950" indent="-285750" defTabSz="800100">
              <a:defRPr>
                <a:solidFill>
                  <a:schemeClr val="tx1"/>
                </a:solidFill>
                <a:latin typeface="Arial" pitchFamily="34" charset="0"/>
                <a:cs typeface="Arial" pitchFamily="34" charset="0"/>
              </a:defRPr>
            </a:lvl2pPr>
            <a:lvl3pPr marL="1143000" indent="-228600" defTabSz="800100">
              <a:defRPr>
                <a:solidFill>
                  <a:schemeClr val="tx1"/>
                </a:solidFill>
                <a:latin typeface="Arial" pitchFamily="34" charset="0"/>
                <a:cs typeface="Arial" pitchFamily="34" charset="0"/>
              </a:defRPr>
            </a:lvl3pPr>
            <a:lvl4pPr marL="1600200" indent="-228600" defTabSz="800100">
              <a:defRPr>
                <a:solidFill>
                  <a:schemeClr val="tx1"/>
                </a:solidFill>
                <a:latin typeface="Arial" pitchFamily="34" charset="0"/>
                <a:cs typeface="Arial" pitchFamily="34" charset="0"/>
              </a:defRPr>
            </a:lvl4pPr>
            <a:lvl5pPr marL="2057400" indent="-228600" defTabSz="800100">
              <a:defRPr>
                <a:solidFill>
                  <a:schemeClr val="tx1"/>
                </a:solidFill>
                <a:latin typeface="Arial" pitchFamily="34" charset="0"/>
                <a:cs typeface="Arial" pitchFamily="34" charset="0"/>
              </a:defRPr>
            </a:lvl5pPr>
            <a:lvl6pPr marL="2514600" indent="-228600" defTabSz="8001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001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001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00100" eaLnBrk="0" fontAlgn="base" hangingPunct="0">
              <a:spcBef>
                <a:spcPct val="0"/>
              </a:spcBef>
              <a:spcAft>
                <a:spcPct val="0"/>
              </a:spcAft>
              <a:defRPr>
                <a:solidFill>
                  <a:schemeClr val="tx1"/>
                </a:solidFill>
                <a:latin typeface="Arial" pitchFamily="34" charset="0"/>
                <a:cs typeface="Arial" pitchFamily="34" charset="0"/>
              </a:defRPr>
            </a:lvl9pPr>
          </a:lstStyle>
          <a:p>
            <a:fld id="{E00FBEED-ACF0-422A-BEA7-51560AEE91CC}" type="slidenum">
              <a:rPr lang="es-ES" altLang="es-ES" smtClean="0">
                <a:solidFill>
                  <a:srgbClr val="000000"/>
                </a:solidFill>
              </a:rPr>
              <a:pPr/>
              <a:t>51</a:t>
            </a:fld>
            <a:endParaRPr lang="es-ES" altLang="es-ES" dirty="0" smtClean="0">
              <a:solidFill>
                <a:srgbClr val="000000"/>
              </a:solidFill>
            </a:endParaRPr>
          </a:p>
        </p:txBody>
      </p:sp>
      <p:pic>
        <p:nvPicPr>
          <p:cNvPr id="4" name="Imagen 4">
            <a:extLst>
              <a:ext uri="{FF2B5EF4-FFF2-40B4-BE49-F238E27FC236}">
                <a16:creationId xmlns:a16="http://schemas.microsoft.com/office/drawing/2014/main" xmlns="" id="{A2325222-D105-EF3B-23F7-B8796377D2C8}"/>
              </a:ext>
            </a:extLst>
          </p:cNvPr>
          <p:cNvPicPr>
            <a:picLocks noChangeAspect="1"/>
          </p:cNvPicPr>
          <p:nvPr/>
        </p:nvPicPr>
        <p:blipFill rotWithShape="1">
          <a:blip r:embed="rId2"/>
          <a:srcRect b="87433"/>
          <a:stretch/>
        </p:blipFill>
        <p:spPr>
          <a:xfrm>
            <a:off x="0" y="0"/>
            <a:ext cx="9144000" cy="615631"/>
          </a:xfrm>
          <a:prstGeom prst="rect">
            <a:avLst/>
          </a:prstGeom>
        </p:spPr>
      </p:pic>
    </p:spTree>
    <p:extLst>
      <p:ext uri="{BB962C8B-B14F-4D97-AF65-F5344CB8AC3E}">
        <p14:creationId xmlns:p14="http://schemas.microsoft.com/office/powerpoint/2010/main" val="14041427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Rectángulo"/>
          <p:cNvSpPr>
            <a:spLocks noChangeArrowheads="1"/>
          </p:cNvSpPr>
          <p:nvPr/>
        </p:nvSpPr>
        <p:spPr bwMode="auto">
          <a:xfrm>
            <a:off x="107950" y="0"/>
            <a:ext cx="903605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14400" fontAlgn="base">
              <a:spcBef>
                <a:spcPct val="0"/>
              </a:spcBef>
              <a:spcAft>
                <a:spcPct val="0"/>
              </a:spcAft>
            </a:pPr>
            <a:r>
              <a:rPr lang="es-ES" altLang="es-ES" sz="2000" b="1" smtClean="0">
                <a:solidFill>
                  <a:srgbClr val="C00000"/>
                </a:solidFill>
                <a:latin typeface="Arial" pitchFamily="34" charset="0"/>
                <a:cs typeface="Arial" pitchFamily="34" charset="0"/>
              </a:rPr>
              <a:t>LA FISCALIDAD ESPECIFICA DE LAS OPERACIONES ENTRE EMPRESAS DEL GRUPO (OPERACIONES INTRAGRUPO)</a:t>
            </a:r>
          </a:p>
          <a:p>
            <a:pPr algn="just" defTabSz="914400" fontAlgn="base">
              <a:spcBef>
                <a:spcPct val="0"/>
              </a:spcBef>
              <a:spcAft>
                <a:spcPct val="0"/>
              </a:spcAft>
            </a:pPr>
            <a:endParaRPr lang="es-ES" altLang="es-ES" sz="2000" b="1" smtClean="0">
              <a:solidFill>
                <a:srgbClr val="C00000"/>
              </a:solidFill>
              <a:latin typeface="Arial" pitchFamily="34" charset="0"/>
              <a:cs typeface="Arial" pitchFamily="34" charset="0"/>
            </a:endParaRPr>
          </a:p>
          <a:p>
            <a:pPr algn="just" defTabSz="914400" fontAlgn="base">
              <a:spcBef>
                <a:spcPct val="0"/>
              </a:spcBef>
              <a:spcAft>
                <a:spcPct val="0"/>
              </a:spcAft>
            </a:pPr>
            <a:r>
              <a:rPr lang="es-ES" altLang="es-ES" sz="2000" b="1" smtClean="0">
                <a:solidFill>
                  <a:srgbClr val="000000"/>
                </a:solidFill>
                <a:latin typeface="Arial" pitchFamily="34" charset="0"/>
                <a:cs typeface="Arial" pitchFamily="34" charset="0"/>
              </a:rPr>
              <a:t>Debido a que en los grupos de sociedades es una cuestión recurrente y habitual, que entre las mismas se produzcan operaciones de toda índole, la normativa tributaria tanto en el impuesto sobre sociedades como en el IVA, regula determinadas reglas especiales de tributación para las mismas, cuyo conocimiento es necesario por parte de los consultores y asesores de este tipo de estructuras.</a:t>
            </a:r>
          </a:p>
          <a:p>
            <a:pPr algn="just" defTabSz="914400" fontAlgn="base">
              <a:spcBef>
                <a:spcPct val="0"/>
              </a:spcBef>
              <a:spcAft>
                <a:spcPct val="0"/>
              </a:spcAft>
            </a:pPr>
            <a:endParaRPr lang="es-ES" altLang="es-ES" sz="2000" b="1" smtClean="0">
              <a:solidFill>
                <a:srgbClr val="000000"/>
              </a:solidFill>
              <a:latin typeface="Arial" pitchFamily="34" charset="0"/>
              <a:cs typeface="Arial" pitchFamily="34" charset="0"/>
            </a:endParaRPr>
          </a:p>
          <a:p>
            <a:pPr algn="just" defTabSz="914400" fontAlgn="base">
              <a:spcBef>
                <a:spcPct val="0"/>
              </a:spcBef>
              <a:spcAft>
                <a:spcPct val="0"/>
              </a:spcAft>
            </a:pPr>
            <a:r>
              <a:rPr lang="es-ES" altLang="es-ES" sz="2000" b="1" smtClean="0">
                <a:solidFill>
                  <a:srgbClr val="000000"/>
                </a:solidFill>
                <a:latin typeface="Arial" pitchFamily="34" charset="0"/>
                <a:cs typeface="Arial" pitchFamily="34" charset="0"/>
              </a:rPr>
              <a:t>Por tanto, en este apartado vamos a relacionar una serie de operaciones/negocios jurídicos para los que la normativa tributaria bien regula determinados aspectos de manera específica, bien crea un régimen especial para la regulación de tales negocios jurídicos.</a:t>
            </a:r>
          </a:p>
          <a:p>
            <a:pPr algn="just" defTabSz="914400" fontAlgn="base">
              <a:spcBef>
                <a:spcPct val="0"/>
              </a:spcBef>
              <a:spcAft>
                <a:spcPct val="0"/>
              </a:spcAft>
            </a:pPr>
            <a:endParaRPr lang="es-ES" altLang="es-ES" sz="2000" b="1" smtClean="0">
              <a:solidFill>
                <a:srgbClr val="000000"/>
              </a:solidFill>
              <a:latin typeface="Arial" pitchFamily="34" charset="0"/>
              <a:cs typeface="Arial" pitchFamily="34" charset="0"/>
            </a:endParaRPr>
          </a:p>
          <a:p>
            <a:pPr algn="just" defTabSz="914400" fontAlgn="base">
              <a:spcBef>
                <a:spcPct val="0"/>
              </a:spcBef>
              <a:spcAft>
                <a:spcPct val="0"/>
              </a:spcAft>
            </a:pPr>
            <a:r>
              <a:rPr lang="es-ES" altLang="es-ES" sz="2000" b="1" smtClean="0">
                <a:solidFill>
                  <a:srgbClr val="000000"/>
                </a:solidFill>
                <a:latin typeface="Arial" pitchFamily="34" charset="0"/>
                <a:cs typeface="Arial" pitchFamily="34" charset="0"/>
              </a:rPr>
              <a:t>Lo que se pretende es que se tenga un conocimiento acerca de las operaciones que señalamos a continuación en cuanto que muestran ciertas particularidades cuando se realizan en el seno o entre sociedades de un grupo.</a:t>
            </a:r>
          </a:p>
          <a:p>
            <a:pPr algn="just" defTabSz="914400" fontAlgn="base">
              <a:spcBef>
                <a:spcPct val="0"/>
              </a:spcBef>
              <a:spcAft>
                <a:spcPct val="0"/>
              </a:spcAft>
            </a:pPr>
            <a:endParaRPr lang="es-ES" altLang="es-ES" sz="2000" b="1" smtClean="0">
              <a:solidFill>
                <a:srgbClr val="C00000"/>
              </a:solidFill>
              <a:latin typeface="Arial" pitchFamily="34" charset="0"/>
              <a:cs typeface="Arial" pitchFamily="34" charset="0"/>
            </a:endParaRPr>
          </a:p>
        </p:txBody>
      </p:sp>
      <p:sp>
        <p:nvSpPr>
          <p:cNvPr id="88067" name="1 Marcador de número de diapositiva"/>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113" defTabSz="800100">
              <a:defRPr>
                <a:solidFill>
                  <a:schemeClr val="tx1"/>
                </a:solidFill>
                <a:latin typeface="Arial" pitchFamily="34" charset="0"/>
                <a:cs typeface="Arial" pitchFamily="34" charset="0"/>
              </a:defRPr>
            </a:lvl1pPr>
            <a:lvl2pPr marL="742950" indent="-285750" defTabSz="800100">
              <a:defRPr>
                <a:solidFill>
                  <a:schemeClr val="tx1"/>
                </a:solidFill>
                <a:latin typeface="Arial" pitchFamily="34" charset="0"/>
                <a:cs typeface="Arial" pitchFamily="34" charset="0"/>
              </a:defRPr>
            </a:lvl2pPr>
            <a:lvl3pPr marL="1143000" indent="-228600" defTabSz="800100">
              <a:defRPr>
                <a:solidFill>
                  <a:schemeClr val="tx1"/>
                </a:solidFill>
                <a:latin typeface="Arial" pitchFamily="34" charset="0"/>
                <a:cs typeface="Arial" pitchFamily="34" charset="0"/>
              </a:defRPr>
            </a:lvl3pPr>
            <a:lvl4pPr marL="1600200" indent="-228600" defTabSz="800100">
              <a:defRPr>
                <a:solidFill>
                  <a:schemeClr val="tx1"/>
                </a:solidFill>
                <a:latin typeface="Arial" pitchFamily="34" charset="0"/>
                <a:cs typeface="Arial" pitchFamily="34" charset="0"/>
              </a:defRPr>
            </a:lvl4pPr>
            <a:lvl5pPr marL="2057400" indent="-228600" defTabSz="800100">
              <a:defRPr>
                <a:solidFill>
                  <a:schemeClr val="tx1"/>
                </a:solidFill>
                <a:latin typeface="Arial" pitchFamily="34" charset="0"/>
                <a:cs typeface="Arial" pitchFamily="34" charset="0"/>
              </a:defRPr>
            </a:lvl5pPr>
            <a:lvl6pPr marL="2514600" indent="-228600" defTabSz="8001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001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001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00100" eaLnBrk="0" fontAlgn="base" hangingPunct="0">
              <a:spcBef>
                <a:spcPct val="0"/>
              </a:spcBef>
              <a:spcAft>
                <a:spcPct val="0"/>
              </a:spcAft>
              <a:defRPr>
                <a:solidFill>
                  <a:schemeClr val="tx1"/>
                </a:solidFill>
                <a:latin typeface="Arial" pitchFamily="34" charset="0"/>
                <a:cs typeface="Arial" pitchFamily="34" charset="0"/>
              </a:defRPr>
            </a:lvl9pPr>
          </a:lstStyle>
          <a:p>
            <a:fld id="{BEC3A513-A41A-4782-BDDE-A6280BECC1DD}" type="slidenum">
              <a:rPr lang="en-US" altLang="es-ES" smtClean="0">
                <a:solidFill>
                  <a:srgbClr val="000000"/>
                </a:solidFill>
              </a:rPr>
              <a:pPr/>
              <a:t>52</a:t>
            </a:fld>
            <a:endParaRPr lang="en-US" altLang="es-ES" dirty="0" smtClean="0">
              <a:solidFill>
                <a:srgbClr val="000000"/>
              </a:solidFill>
            </a:endParaRPr>
          </a:p>
        </p:txBody>
      </p:sp>
    </p:spTree>
    <p:extLst>
      <p:ext uri="{BB962C8B-B14F-4D97-AF65-F5344CB8AC3E}">
        <p14:creationId xmlns:p14="http://schemas.microsoft.com/office/powerpoint/2010/main" val="117767156"/>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Rectángulo"/>
          <p:cNvSpPr>
            <a:spLocks noChangeArrowheads="1"/>
          </p:cNvSpPr>
          <p:nvPr/>
        </p:nvSpPr>
        <p:spPr bwMode="auto">
          <a:xfrm>
            <a:off x="0" y="-100013"/>
            <a:ext cx="9036050" cy="769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14400" fontAlgn="base">
              <a:spcBef>
                <a:spcPct val="0"/>
              </a:spcBef>
              <a:spcAft>
                <a:spcPct val="0"/>
              </a:spcAft>
            </a:pPr>
            <a:r>
              <a:rPr lang="es-ES" altLang="es-ES" sz="2000" b="1" smtClean="0">
                <a:solidFill>
                  <a:srgbClr val="C00000"/>
                </a:solidFill>
                <a:latin typeface="Arial" pitchFamily="34" charset="0"/>
                <a:cs typeface="Arial" pitchFamily="34" charset="0"/>
              </a:rPr>
              <a:t>LA FISCALIDAD ESPECIFICA DE LAS OPERACIONES ENTRE EMPRESAS DEL GRUPO (OPERACIONES INTRAGRUPO)</a:t>
            </a:r>
          </a:p>
          <a:p>
            <a:pPr algn="just" defTabSz="914400" fontAlgn="base">
              <a:spcBef>
                <a:spcPct val="0"/>
              </a:spcBef>
              <a:spcAft>
                <a:spcPct val="0"/>
              </a:spcAft>
            </a:pPr>
            <a:r>
              <a:rPr lang="es-ES" altLang="es-ES" b="1" smtClean="0">
                <a:solidFill>
                  <a:srgbClr val="000000"/>
                </a:solidFill>
                <a:latin typeface="Arial" pitchFamily="34" charset="0"/>
                <a:cs typeface="Arial" pitchFamily="34" charset="0"/>
              </a:rPr>
              <a:t>1.- Las operaciones vinculadas. Art. 18 LIS</a:t>
            </a:r>
          </a:p>
          <a:p>
            <a:pPr algn="just" defTabSz="914400" fontAlgn="base">
              <a:spcBef>
                <a:spcPct val="0"/>
              </a:spcBef>
              <a:spcAft>
                <a:spcPct val="0"/>
              </a:spcAft>
            </a:pPr>
            <a:endParaRPr lang="es-ES" altLang="es-ES" smtClean="0">
              <a:solidFill>
                <a:srgbClr val="000000"/>
              </a:solidFill>
              <a:latin typeface="Arial" pitchFamily="34" charset="0"/>
              <a:cs typeface="Arial" pitchFamily="34" charset="0"/>
            </a:endParaRPr>
          </a:p>
          <a:p>
            <a:pPr algn="just" defTabSz="914400" fontAlgn="base">
              <a:spcBef>
                <a:spcPct val="0"/>
              </a:spcBef>
              <a:spcAft>
                <a:spcPct val="0"/>
              </a:spcAft>
            </a:pPr>
            <a:r>
              <a:rPr lang="es-ES" altLang="es-ES" smtClean="0">
                <a:solidFill>
                  <a:srgbClr val="000000"/>
                </a:solidFill>
                <a:latin typeface="Arial" pitchFamily="34" charset="0"/>
                <a:cs typeface="Arial" pitchFamily="34" charset="0"/>
              </a:rPr>
              <a:t>Es consustancial a la existencia de un grupo mercantil, la realización de operaciones vinculadas entre las sociedades del mismo, cuya regulación la encontramos en el artículo 18 de la LIS, desarrollando en el reglamento del impuesto las obligaciones específicas de documentación, la obligación de declaración de tales operaciones, así como otros aspectos relativos a la prestación de servicios intragrupo, acuerdos de reparto de costes entre las sociedades del grupo, acuerdos previos de valoración, etc. </a:t>
            </a:r>
          </a:p>
          <a:p>
            <a:pPr algn="just" defTabSz="914400" fontAlgn="base">
              <a:spcBef>
                <a:spcPct val="0"/>
              </a:spcBef>
              <a:spcAft>
                <a:spcPct val="0"/>
              </a:spcAft>
            </a:pPr>
            <a:endParaRPr lang="es-ES" altLang="es-ES" smtClean="0">
              <a:solidFill>
                <a:srgbClr val="000000"/>
              </a:solidFill>
              <a:latin typeface="Arial" pitchFamily="34" charset="0"/>
              <a:cs typeface="Arial" pitchFamily="34" charset="0"/>
            </a:endParaRPr>
          </a:p>
          <a:p>
            <a:pPr algn="just" defTabSz="914400" fontAlgn="base">
              <a:spcBef>
                <a:spcPct val="0"/>
              </a:spcBef>
              <a:spcAft>
                <a:spcPct val="0"/>
              </a:spcAft>
            </a:pPr>
            <a:r>
              <a:rPr lang="es-ES" altLang="es-ES" smtClean="0">
                <a:solidFill>
                  <a:srgbClr val="000000"/>
                </a:solidFill>
                <a:latin typeface="Arial" pitchFamily="34" charset="0"/>
                <a:cs typeface="Arial" pitchFamily="34" charset="0"/>
              </a:rPr>
              <a:t>Dado que las operaciones entre personas o entidades vinculadas deben valorarse obligatoriamente a valor de mercado, es fundamental el conocimiento y aplicación de los métodos de valoración de las mismas.</a:t>
            </a:r>
          </a:p>
          <a:p>
            <a:pPr algn="just" defTabSz="914400" fontAlgn="base">
              <a:spcBef>
                <a:spcPct val="0"/>
              </a:spcBef>
              <a:spcAft>
                <a:spcPct val="0"/>
              </a:spcAft>
            </a:pPr>
            <a:endParaRPr lang="es-ES" altLang="es-ES" smtClean="0">
              <a:solidFill>
                <a:srgbClr val="000000"/>
              </a:solidFill>
              <a:latin typeface="Arial" pitchFamily="34" charset="0"/>
              <a:cs typeface="Arial" pitchFamily="34" charset="0"/>
            </a:endParaRPr>
          </a:p>
          <a:p>
            <a:pPr algn="just" defTabSz="914400" fontAlgn="base">
              <a:spcBef>
                <a:spcPct val="0"/>
              </a:spcBef>
              <a:spcAft>
                <a:spcPct val="0"/>
              </a:spcAft>
            </a:pPr>
            <a:r>
              <a:rPr lang="es-ES" altLang="es-ES" b="1" smtClean="0">
                <a:solidFill>
                  <a:srgbClr val="000000"/>
                </a:solidFill>
                <a:latin typeface="Arial" pitchFamily="34" charset="0"/>
                <a:cs typeface="Arial" pitchFamily="34" charset="0"/>
              </a:rPr>
              <a:t>2.- Operaciones para la creación de la sociedad holding y las modificaciones, reestructuraciones y reorganizaciones de la misma. Arts.76 a 89 LIS</a:t>
            </a:r>
          </a:p>
          <a:p>
            <a:pPr algn="just" defTabSz="914400" fontAlgn="base">
              <a:spcBef>
                <a:spcPct val="0"/>
              </a:spcBef>
              <a:spcAft>
                <a:spcPct val="0"/>
              </a:spcAft>
            </a:pPr>
            <a:r>
              <a:rPr lang="es-ES" altLang="es-ES" smtClean="0">
                <a:solidFill>
                  <a:srgbClr val="000000"/>
                </a:solidFill>
                <a:latin typeface="Arial" pitchFamily="34" charset="0"/>
                <a:cs typeface="Arial" pitchFamily="34" charset="0"/>
              </a:rPr>
              <a:t>En este apartado nos referimos a las operaciones de reestructuración empresarial que se realizan dentro de los grupos, concretamente a las fusiones, escisiones totales, parciales, financieras, aportaciones no dinerarias de activos y canje de valores, cuyas operaciones o negocios jurídicos pueden acogerse al régimen especial de fusiones, escisiones, aportaciones no dinerarias de activos y canje de valores (FEAC) regulado en los artículos 76 a 89 de la LIS, o bien puede aplicarse respecto de tales operaciones el régimen general de tributación contemplado en el artículo 17 de la LIS o en los artículos 33 a 37 de la LIRPF.</a:t>
            </a:r>
          </a:p>
          <a:p>
            <a:pPr algn="just" defTabSz="914400" fontAlgn="base">
              <a:spcBef>
                <a:spcPct val="0"/>
              </a:spcBef>
              <a:spcAft>
                <a:spcPct val="0"/>
              </a:spcAft>
            </a:pPr>
            <a:endParaRPr lang="es-ES" altLang="es-ES" sz="2000" b="1" smtClean="0">
              <a:solidFill>
                <a:srgbClr val="C00000"/>
              </a:solidFill>
              <a:latin typeface="Arial" pitchFamily="34" charset="0"/>
              <a:cs typeface="Arial" pitchFamily="34" charset="0"/>
            </a:endParaRPr>
          </a:p>
          <a:p>
            <a:pPr algn="just" defTabSz="914400" fontAlgn="base">
              <a:spcBef>
                <a:spcPct val="0"/>
              </a:spcBef>
              <a:spcAft>
                <a:spcPct val="0"/>
              </a:spcAft>
            </a:pPr>
            <a:endParaRPr lang="es-ES" altLang="es-ES" sz="2000" b="1" smtClean="0">
              <a:solidFill>
                <a:srgbClr val="C00000"/>
              </a:solidFill>
              <a:latin typeface="Arial" pitchFamily="34" charset="0"/>
              <a:cs typeface="Arial" pitchFamily="34" charset="0"/>
            </a:endParaRPr>
          </a:p>
        </p:txBody>
      </p:sp>
      <p:sp>
        <p:nvSpPr>
          <p:cNvPr id="89091" name="1 Marcador de número de diapositiva"/>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113" defTabSz="800100">
              <a:defRPr>
                <a:solidFill>
                  <a:schemeClr val="tx1"/>
                </a:solidFill>
                <a:latin typeface="Arial" pitchFamily="34" charset="0"/>
                <a:cs typeface="Arial" pitchFamily="34" charset="0"/>
              </a:defRPr>
            </a:lvl1pPr>
            <a:lvl2pPr marL="742950" indent="-285750" defTabSz="800100">
              <a:defRPr>
                <a:solidFill>
                  <a:schemeClr val="tx1"/>
                </a:solidFill>
                <a:latin typeface="Arial" pitchFamily="34" charset="0"/>
                <a:cs typeface="Arial" pitchFamily="34" charset="0"/>
              </a:defRPr>
            </a:lvl2pPr>
            <a:lvl3pPr marL="1143000" indent="-228600" defTabSz="800100">
              <a:defRPr>
                <a:solidFill>
                  <a:schemeClr val="tx1"/>
                </a:solidFill>
                <a:latin typeface="Arial" pitchFamily="34" charset="0"/>
                <a:cs typeface="Arial" pitchFamily="34" charset="0"/>
              </a:defRPr>
            </a:lvl3pPr>
            <a:lvl4pPr marL="1600200" indent="-228600" defTabSz="800100">
              <a:defRPr>
                <a:solidFill>
                  <a:schemeClr val="tx1"/>
                </a:solidFill>
                <a:latin typeface="Arial" pitchFamily="34" charset="0"/>
                <a:cs typeface="Arial" pitchFamily="34" charset="0"/>
              </a:defRPr>
            </a:lvl4pPr>
            <a:lvl5pPr marL="2057400" indent="-228600" defTabSz="800100">
              <a:defRPr>
                <a:solidFill>
                  <a:schemeClr val="tx1"/>
                </a:solidFill>
                <a:latin typeface="Arial" pitchFamily="34" charset="0"/>
                <a:cs typeface="Arial" pitchFamily="34" charset="0"/>
              </a:defRPr>
            </a:lvl5pPr>
            <a:lvl6pPr marL="2514600" indent="-228600" defTabSz="8001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001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001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00100" eaLnBrk="0" fontAlgn="base" hangingPunct="0">
              <a:spcBef>
                <a:spcPct val="0"/>
              </a:spcBef>
              <a:spcAft>
                <a:spcPct val="0"/>
              </a:spcAft>
              <a:defRPr>
                <a:solidFill>
                  <a:schemeClr val="tx1"/>
                </a:solidFill>
                <a:latin typeface="Arial" pitchFamily="34" charset="0"/>
                <a:cs typeface="Arial" pitchFamily="34" charset="0"/>
              </a:defRPr>
            </a:lvl9pPr>
          </a:lstStyle>
          <a:p>
            <a:fld id="{1CE53CEC-5B6E-4725-A526-25A65F8E1250}" type="slidenum">
              <a:rPr lang="en-US" altLang="es-ES" smtClean="0">
                <a:solidFill>
                  <a:srgbClr val="000000"/>
                </a:solidFill>
              </a:rPr>
              <a:pPr/>
              <a:t>53</a:t>
            </a:fld>
            <a:endParaRPr lang="en-US" altLang="es-ES" dirty="0" smtClean="0">
              <a:solidFill>
                <a:srgbClr val="000000"/>
              </a:solidFill>
            </a:endParaRPr>
          </a:p>
        </p:txBody>
      </p:sp>
    </p:spTree>
    <p:extLst>
      <p:ext uri="{BB962C8B-B14F-4D97-AF65-F5344CB8AC3E}">
        <p14:creationId xmlns:p14="http://schemas.microsoft.com/office/powerpoint/2010/main" val="92760189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Rectángulo"/>
          <p:cNvSpPr>
            <a:spLocks noChangeArrowheads="1"/>
          </p:cNvSpPr>
          <p:nvPr/>
        </p:nvSpPr>
        <p:spPr bwMode="auto">
          <a:xfrm>
            <a:off x="0" y="-100013"/>
            <a:ext cx="9036050" cy="738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14400" fontAlgn="base">
              <a:spcBef>
                <a:spcPct val="0"/>
              </a:spcBef>
              <a:spcAft>
                <a:spcPct val="0"/>
              </a:spcAft>
            </a:pPr>
            <a:r>
              <a:rPr lang="es-ES" altLang="es-ES" sz="2000" b="1" smtClean="0">
                <a:solidFill>
                  <a:srgbClr val="C00000"/>
                </a:solidFill>
                <a:latin typeface="Arial" pitchFamily="34" charset="0"/>
                <a:cs typeface="Arial" pitchFamily="34" charset="0"/>
              </a:rPr>
              <a:t>LA FISCALIDAD ESPECIFICA DE LAS OPERACIONES ENTRE EMPRESAS DEL GRUPO (OPERACIONES INTRAGRUPO)</a:t>
            </a:r>
          </a:p>
          <a:p>
            <a:pPr algn="just" defTabSz="914400" fontAlgn="base">
              <a:spcBef>
                <a:spcPct val="0"/>
              </a:spcBef>
              <a:spcAft>
                <a:spcPct val="0"/>
              </a:spcAft>
            </a:pPr>
            <a:r>
              <a:rPr lang="es-ES" altLang="es-ES" b="1" smtClean="0">
                <a:solidFill>
                  <a:srgbClr val="000000"/>
                </a:solidFill>
                <a:latin typeface="Arial" pitchFamily="34" charset="0"/>
                <a:cs typeface="Arial" pitchFamily="34" charset="0"/>
              </a:rPr>
              <a:t>3.- Aplicación de un criterio de imputación temporal específico para determinadas transmisiones de activos con perdidas entre entidades del grupo. Art. 11.9 y 11.10 de la LIS</a:t>
            </a:r>
          </a:p>
          <a:p>
            <a:pPr algn="just" defTabSz="914400" fontAlgn="base">
              <a:spcBef>
                <a:spcPct val="0"/>
              </a:spcBef>
              <a:spcAft>
                <a:spcPct val="0"/>
              </a:spcAft>
            </a:pPr>
            <a:endParaRPr lang="es-ES" altLang="es-ES" b="1" smtClean="0">
              <a:solidFill>
                <a:srgbClr val="000000"/>
              </a:solidFill>
              <a:latin typeface="Arial" pitchFamily="34" charset="0"/>
              <a:cs typeface="Arial" pitchFamily="34" charset="0"/>
            </a:endParaRPr>
          </a:p>
          <a:p>
            <a:pPr algn="just" defTabSz="914400" fontAlgn="base">
              <a:spcBef>
                <a:spcPct val="0"/>
              </a:spcBef>
              <a:spcAft>
                <a:spcPct val="0"/>
              </a:spcAft>
            </a:pPr>
            <a:r>
              <a:rPr lang="es-ES" altLang="es-ES" b="1" smtClean="0">
                <a:solidFill>
                  <a:srgbClr val="000000"/>
                </a:solidFill>
                <a:latin typeface="Arial" pitchFamily="34" charset="0"/>
                <a:cs typeface="Arial" pitchFamily="34" charset="0"/>
              </a:rPr>
              <a:t>4.- Amortización de activos usados a entidades del grupo. Art. 4 del RIS</a:t>
            </a:r>
          </a:p>
          <a:p>
            <a:pPr algn="just" defTabSz="914400" fontAlgn="base">
              <a:spcBef>
                <a:spcPct val="0"/>
              </a:spcBef>
              <a:spcAft>
                <a:spcPct val="0"/>
              </a:spcAft>
            </a:pPr>
            <a:endParaRPr lang="es-ES" altLang="es-ES" b="1" smtClean="0">
              <a:solidFill>
                <a:srgbClr val="000000"/>
              </a:solidFill>
              <a:latin typeface="Arial" pitchFamily="34" charset="0"/>
              <a:cs typeface="Arial" pitchFamily="34" charset="0"/>
            </a:endParaRPr>
          </a:p>
          <a:p>
            <a:pPr algn="just" defTabSz="914400" fontAlgn="base">
              <a:spcBef>
                <a:spcPct val="0"/>
              </a:spcBef>
              <a:spcAft>
                <a:spcPct val="0"/>
              </a:spcAft>
            </a:pPr>
            <a:r>
              <a:rPr lang="es-ES" altLang="es-ES" b="1" smtClean="0">
                <a:solidFill>
                  <a:srgbClr val="000000"/>
                </a:solidFill>
                <a:latin typeface="Arial" pitchFamily="34" charset="0"/>
                <a:cs typeface="Arial" pitchFamily="34" charset="0"/>
              </a:rPr>
              <a:t>5.- La actividad económica en el caso de arrendamiento de inmuebles en el supuesto de entidades que forman parte de un grupo mercantil. Art. 5.1 LIS</a:t>
            </a:r>
          </a:p>
          <a:p>
            <a:pPr algn="just" defTabSz="914400" fontAlgn="base">
              <a:spcBef>
                <a:spcPct val="0"/>
              </a:spcBef>
              <a:spcAft>
                <a:spcPct val="0"/>
              </a:spcAft>
            </a:pPr>
            <a:endParaRPr lang="es-ES" altLang="es-ES" b="1" smtClean="0">
              <a:solidFill>
                <a:srgbClr val="000000"/>
              </a:solidFill>
              <a:latin typeface="Arial" pitchFamily="34" charset="0"/>
              <a:cs typeface="Arial" pitchFamily="34" charset="0"/>
            </a:endParaRPr>
          </a:p>
          <a:p>
            <a:pPr algn="just" defTabSz="914400" fontAlgn="base">
              <a:spcBef>
                <a:spcPct val="0"/>
              </a:spcBef>
              <a:spcAft>
                <a:spcPct val="0"/>
              </a:spcAft>
            </a:pPr>
            <a:r>
              <a:rPr lang="es-ES" altLang="es-ES" b="1" smtClean="0">
                <a:solidFill>
                  <a:srgbClr val="000000"/>
                </a:solidFill>
                <a:latin typeface="Arial" pitchFamily="34" charset="0"/>
                <a:cs typeface="Arial" pitchFamily="34" charset="0"/>
              </a:rPr>
              <a:t>6.- Especialidades en las perdidas por deterioro de participaciones y en la transmisión de participaciones entre empresas de un grupo mercantil. Arts. 13.2, 15k y 11.10 (regla especial de imputación temporal) de la LIS</a:t>
            </a:r>
          </a:p>
          <a:p>
            <a:pPr algn="just" defTabSz="914400" fontAlgn="base">
              <a:spcBef>
                <a:spcPct val="0"/>
              </a:spcBef>
              <a:spcAft>
                <a:spcPct val="0"/>
              </a:spcAft>
            </a:pPr>
            <a:endParaRPr lang="es-ES" altLang="es-ES" b="1" smtClean="0">
              <a:solidFill>
                <a:srgbClr val="000000"/>
              </a:solidFill>
              <a:latin typeface="Arial" pitchFamily="34" charset="0"/>
              <a:cs typeface="Arial" pitchFamily="34" charset="0"/>
            </a:endParaRPr>
          </a:p>
          <a:p>
            <a:pPr algn="just" defTabSz="914400" fontAlgn="base">
              <a:spcBef>
                <a:spcPct val="0"/>
              </a:spcBef>
              <a:spcAft>
                <a:spcPct val="0"/>
              </a:spcAft>
            </a:pPr>
            <a:r>
              <a:rPr lang="es-ES" altLang="es-ES" b="1" smtClean="0">
                <a:solidFill>
                  <a:srgbClr val="000000"/>
                </a:solidFill>
                <a:latin typeface="Arial" pitchFamily="34" charset="0"/>
                <a:cs typeface="Arial" pitchFamily="34" charset="0"/>
              </a:rPr>
              <a:t>7.- Especialidades en los deterioros de créditos adeudados por personas o entidades vinculadas. Art. 13.1 LIS</a:t>
            </a:r>
          </a:p>
          <a:p>
            <a:pPr algn="just" defTabSz="914400" fontAlgn="base">
              <a:spcBef>
                <a:spcPct val="0"/>
              </a:spcBef>
              <a:spcAft>
                <a:spcPct val="0"/>
              </a:spcAft>
            </a:pPr>
            <a:endParaRPr lang="es-ES" altLang="es-ES" b="1" smtClean="0">
              <a:solidFill>
                <a:srgbClr val="000000"/>
              </a:solidFill>
              <a:latin typeface="Arial" pitchFamily="34" charset="0"/>
              <a:cs typeface="Arial" pitchFamily="34" charset="0"/>
            </a:endParaRPr>
          </a:p>
          <a:p>
            <a:pPr algn="just" defTabSz="914400" fontAlgn="base">
              <a:spcBef>
                <a:spcPct val="0"/>
              </a:spcBef>
              <a:spcAft>
                <a:spcPct val="0"/>
              </a:spcAft>
            </a:pPr>
            <a:r>
              <a:rPr lang="es-ES" altLang="es-ES" b="1" smtClean="0">
                <a:solidFill>
                  <a:srgbClr val="000000"/>
                </a:solidFill>
                <a:latin typeface="Arial" pitchFamily="34" charset="0"/>
                <a:cs typeface="Arial" pitchFamily="34" charset="0"/>
              </a:rPr>
              <a:t>8.- Especialidades en el tratamiento fiscal de los préstamos participativos entre sociedades del grupo. Art. 15 a) y 21.1 LIS</a:t>
            </a:r>
          </a:p>
          <a:p>
            <a:pPr algn="just" defTabSz="914400" fontAlgn="base">
              <a:spcBef>
                <a:spcPct val="0"/>
              </a:spcBef>
              <a:spcAft>
                <a:spcPct val="0"/>
              </a:spcAft>
            </a:pPr>
            <a:endParaRPr lang="es-ES" altLang="es-ES" b="1" smtClean="0">
              <a:solidFill>
                <a:srgbClr val="000000"/>
              </a:solidFill>
              <a:latin typeface="Arial" pitchFamily="34" charset="0"/>
              <a:cs typeface="Arial" pitchFamily="34" charset="0"/>
            </a:endParaRPr>
          </a:p>
          <a:p>
            <a:pPr algn="just" defTabSz="914400" fontAlgn="base">
              <a:spcBef>
                <a:spcPct val="0"/>
              </a:spcBef>
              <a:spcAft>
                <a:spcPct val="0"/>
              </a:spcAft>
            </a:pPr>
            <a:r>
              <a:rPr lang="es-ES" altLang="es-ES" b="1" smtClean="0">
                <a:solidFill>
                  <a:srgbClr val="000000"/>
                </a:solidFill>
                <a:latin typeface="Arial" pitchFamily="34" charset="0"/>
                <a:cs typeface="Arial" pitchFamily="34" charset="0"/>
              </a:rPr>
              <a:t>9.- Especialidades en la no deducibilidad de los gastos financieros por deudas contraídas con entidades del grupo cuando se dan determinadas circunstancias. Art. 16 LIS</a:t>
            </a:r>
          </a:p>
          <a:p>
            <a:pPr algn="just" defTabSz="914400" fontAlgn="base">
              <a:spcBef>
                <a:spcPct val="0"/>
              </a:spcBef>
              <a:spcAft>
                <a:spcPct val="0"/>
              </a:spcAft>
            </a:pPr>
            <a:endParaRPr lang="es-ES" altLang="es-ES" b="1" smtClean="0">
              <a:solidFill>
                <a:srgbClr val="000000"/>
              </a:solidFill>
              <a:latin typeface="Arial" pitchFamily="34" charset="0"/>
              <a:cs typeface="Arial" pitchFamily="34" charset="0"/>
            </a:endParaRPr>
          </a:p>
          <a:p>
            <a:pPr algn="just" defTabSz="914400" fontAlgn="base">
              <a:spcBef>
                <a:spcPct val="0"/>
              </a:spcBef>
              <a:spcAft>
                <a:spcPct val="0"/>
              </a:spcAft>
            </a:pPr>
            <a:endParaRPr lang="es-ES" altLang="es-ES" sz="2000" b="1" smtClean="0">
              <a:solidFill>
                <a:srgbClr val="C00000"/>
              </a:solidFill>
              <a:latin typeface="Arial" pitchFamily="34" charset="0"/>
              <a:cs typeface="Arial" pitchFamily="34" charset="0"/>
            </a:endParaRPr>
          </a:p>
        </p:txBody>
      </p:sp>
      <p:sp>
        <p:nvSpPr>
          <p:cNvPr id="90115" name="1 Marcador de número de diapositiva"/>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113" defTabSz="800100">
              <a:defRPr>
                <a:solidFill>
                  <a:schemeClr val="tx1"/>
                </a:solidFill>
                <a:latin typeface="Arial" pitchFamily="34" charset="0"/>
                <a:cs typeface="Arial" pitchFamily="34" charset="0"/>
              </a:defRPr>
            </a:lvl1pPr>
            <a:lvl2pPr marL="742950" indent="-285750" defTabSz="800100">
              <a:defRPr>
                <a:solidFill>
                  <a:schemeClr val="tx1"/>
                </a:solidFill>
                <a:latin typeface="Arial" pitchFamily="34" charset="0"/>
                <a:cs typeface="Arial" pitchFamily="34" charset="0"/>
              </a:defRPr>
            </a:lvl2pPr>
            <a:lvl3pPr marL="1143000" indent="-228600" defTabSz="800100">
              <a:defRPr>
                <a:solidFill>
                  <a:schemeClr val="tx1"/>
                </a:solidFill>
                <a:latin typeface="Arial" pitchFamily="34" charset="0"/>
                <a:cs typeface="Arial" pitchFamily="34" charset="0"/>
              </a:defRPr>
            </a:lvl3pPr>
            <a:lvl4pPr marL="1600200" indent="-228600" defTabSz="800100">
              <a:defRPr>
                <a:solidFill>
                  <a:schemeClr val="tx1"/>
                </a:solidFill>
                <a:latin typeface="Arial" pitchFamily="34" charset="0"/>
                <a:cs typeface="Arial" pitchFamily="34" charset="0"/>
              </a:defRPr>
            </a:lvl4pPr>
            <a:lvl5pPr marL="2057400" indent="-228600" defTabSz="800100">
              <a:defRPr>
                <a:solidFill>
                  <a:schemeClr val="tx1"/>
                </a:solidFill>
                <a:latin typeface="Arial" pitchFamily="34" charset="0"/>
                <a:cs typeface="Arial" pitchFamily="34" charset="0"/>
              </a:defRPr>
            </a:lvl5pPr>
            <a:lvl6pPr marL="2514600" indent="-228600" defTabSz="8001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001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001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00100" eaLnBrk="0" fontAlgn="base" hangingPunct="0">
              <a:spcBef>
                <a:spcPct val="0"/>
              </a:spcBef>
              <a:spcAft>
                <a:spcPct val="0"/>
              </a:spcAft>
              <a:defRPr>
                <a:solidFill>
                  <a:schemeClr val="tx1"/>
                </a:solidFill>
                <a:latin typeface="Arial" pitchFamily="34" charset="0"/>
                <a:cs typeface="Arial" pitchFamily="34" charset="0"/>
              </a:defRPr>
            </a:lvl9pPr>
          </a:lstStyle>
          <a:p>
            <a:fld id="{5143691B-E0C2-4C9F-8F92-18E96F20515F}" type="slidenum">
              <a:rPr lang="en-US" altLang="es-ES" smtClean="0">
                <a:solidFill>
                  <a:srgbClr val="000000"/>
                </a:solidFill>
              </a:rPr>
              <a:pPr/>
              <a:t>54</a:t>
            </a:fld>
            <a:endParaRPr lang="en-US" altLang="es-ES" dirty="0" smtClean="0">
              <a:solidFill>
                <a:srgbClr val="000000"/>
              </a:solidFill>
            </a:endParaRPr>
          </a:p>
        </p:txBody>
      </p:sp>
    </p:spTree>
    <p:extLst>
      <p:ext uri="{BB962C8B-B14F-4D97-AF65-F5344CB8AC3E}">
        <p14:creationId xmlns:p14="http://schemas.microsoft.com/office/powerpoint/2010/main" val="204884208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Rectángulo"/>
          <p:cNvSpPr>
            <a:spLocks noChangeArrowheads="1"/>
          </p:cNvSpPr>
          <p:nvPr/>
        </p:nvSpPr>
        <p:spPr bwMode="auto">
          <a:xfrm>
            <a:off x="0" y="-100013"/>
            <a:ext cx="9036050" cy="76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14400" fontAlgn="base">
              <a:spcBef>
                <a:spcPct val="0"/>
              </a:spcBef>
              <a:spcAft>
                <a:spcPct val="0"/>
              </a:spcAft>
            </a:pPr>
            <a:r>
              <a:rPr lang="es-ES" altLang="es-ES" sz="2000" b="1" dirty="0" smtClean="0">
                <a:solidFill>
                  <a:srgbClr val="C00000"/>
                </a:solidFill>
                <a:latin typeface="Arial" pitchFamily="34" charset="0"/>
                <a:cs typeface="Arial" pitchFamily="34" charset="0"/>
              </a:rPr>
              <a:t>LA FISCALIDAD ESPECIFICA DE LAS OPERACIONES ENTRE EMPRESAS DEL GRUPO (OPERACIONES INTRAGRUPO)</a:t>
            </a:r>
          </a:p>
          <a:p>
            <a:pPr algn="just" defTabSz="914400" fontAlgn="base">
              <a:spcBef>
                <a:spcPct val="0"/>
              </a:spcBef>
              <a:spcAft>
                <a:spcPct val="0"/>
              </a:spcAft>
            </a:pPr>
            <a:endParaRPr lang="es-ES" altLang="es-ES" b="1" dirty="0" smtClean="0">
              <a:solidFill>
                <a:srgbClr val="000000"/>
              </a:solidFill>
              <a:latin typeface="Arial" pitchFamily="34" charset="0"/>
              <a:cs typeface="Arial" pitchFamily="34" charset="0"/>
            </a:endParaRPr>
          </a:p>
          <a:p>
            <a:pPr algn="just" defTabSz="914400" fontAlgn="base">
              <a:spcBef>
                <a:spcPct val="0"/>
              </a:spcBef>
              <a:spcAft>
                <a:spcPct val="0"/>
              </a:spcAft>
            </a:pPr>
            <a:r>
              <a:rPr lang="es-ES" altLang="es-ES" b="1" dirty="0" smtClean="0">
                <a:solidFill>
                  <a:srgbClr val="000000"/>
                </a:solidFill>
                <a:latin typeface="Arial" pitchFamily="34" charset="0"/>
                <a:cs typeface="Arial" pitchFamily="34" charset="0"/>
              </a:rPr>
              <a:t>10.- No aplicación del tipo de gravamen reducido del 15% para empresas de nueva creación, que formen parte de un grupo mercantil. Art. 29.1 de la LIS</a:t>
            </a:r>
          </a:p>
          <a:p>
            <a:pPr algn="just" defTabSz="914400" fontAlgn="base">
              <a:spcBef>
                <a:spcPct val="0"/>
              </a:spcBef>
              <a:spcAft>
                <a:spcPct val="0"/>
              </a:spcAft>
            </a:pPr>
            <a:endParaRPr lang="es-ES" altLang="es-ES" b="1" dirty="0" smtClean="0">
              <a:solidFill>
                <a:srgbClr val="000000"/>
              </a:solidFill>
              <a:latin typeface="Arial" pitchFamily="34" charset="0"/>
              <a:cs typeface="Arial" pitchFamily="34" charset="0"/>
            </a:endParaRPr>
          </a:p>
          <a:p>
            <a:pPr algn="just" defTabSz="914400" fontAlgn="base">
              <a:spcBef>
                <a:spcPct val="0"/>
              </a:spcBef>
              <a:spcAft>
                <a:spcPct val="0"/>
              </a:spcAft>
            </a:pPr>
            <a:r>
              <a:rPr lang="es-ES" altLang="es-ES" b="1" dirty="0" smtClean="0">
                <a:solidFill>
                  <a:srgbClr val="000000"/>
                </a:solidFill>
                <a:latin typeface="Arial" pitchFamily="34" charset="0"/>
                <a:cs typeface="Arial" pitchFamily="34" charset="0"/>
              </a:rPr>
              <a:t>11.- Suma del importe neto de la cifra de negocios del periodo impositivo inmediato anterior para aplicar el régimen de las entidades de reducida dimensión, de todas las entidades que forman parte del grupo mercantil, teniendo en cuenta las eliminaciones e incorporaciones que procedan conforme a la normativa contable. Art. 101.3 LIS.</a:t>
            </a:r>
          </a:p>
          <a:p>
            <a:pPr algn="just" defTabSz="914400" fontAlgn="base">
              <a:spcBef>
                <a:spcPct val="0"/>
              </a:spcBef>
              <a:spcAft>
                <a:spcPct val="0"/>
              </a:spcAft>
            </a:pPr>
            <a:endParaRPr lang="es-ES" altLang="es-ES" b="1" dirty="0" smtClean="0">
              <a:solidFill>
                <a:srgbClr val="000000"/>
              </a:solidFill>
              <a:latin typeface="Arial" pitchFamily="34" charset="0"/>
              <a:cs typeface="Arial" pitchFamily="34" charset="0"/>
            </a:endParaRPr>
          </a:p>
          <a:p>
            <a:pPr algn="just" defTabSz="914400" fontAlgn="base">
              <a:spcBef>
                <a:spcPct val="0"/>
              </a:spcBef>
              <a:spcAft>
                <a:spcPct val="0"/>
              </a:spcAft>
            </a:pPr>
            <a:endParaRPr lang="es-ES" altLang="es-ES" b="1" dirty="0" smtClean="0">
              <a:solidFill>
                <a:srgbClr val="000000"/>
              </a:solidFill>
              <a:latin typeface="Arial" pitchFamily="34" charset="0"/>
              <a:cs typeface="Arial" pitchFamily="34" charset="0"/>
            </a:endParaRPr>
          </a:p>
          <a:p>
            <a:pPr algn="just" defTabSz="914400" fontAlgn="base">
              <a:spcBef>
                <a:spcPct val="0"/>
              </a:spcBef>
              <a:spcAft>
                <a:spcPct val="0"/>
              </a:spcAft>
            </a:pPr>
            <a:r>
              <a:rPr lang="es-ES" altLang="es-ES" b="1" dirty="0" smtClean="0">
                <a:solidFill>
                  <a:srgbClr val="000000"/>
                </a:solidFill>
                <a:latin typeface="Arial" pitchFamily="34" charset="0"/>
                <a:cs typeface="Arial" pitchFamily="34" charset="0"/>
              </a:rPr>
              <a:t>12.- Especialidad en el calculo de la reducción de rentas por </a:t>
            </a:r>
            <a:r>
              <a:rPr lang="es-ES" altLang="es-ES" b="1" dirty="0" err="1" smtClean="0">
                <a:solidFill>
                  <a:srgbClr val="000000"/>
                </a:solidFill>
                <a:latin typeface="Arial" pitchFamily="34" charset="0"/>
                <a:cs typeface="Arial" pitchFamily="34" charset="0"/>
              </a:rPr>
              <a:t>Patent</a:t>
            </a:r>
            <a:r>
              <a:rPr lang="es-ES" altLang="es-ES" b="1" dirty="0" smtClean="0">
                <a:solidFill>
                  <a:srgbClr val="000000"/>
                </a:solidFill>
                <a:latin typeface="Arial" pitchFamily="34" charset="0"/>
                <a:cs typeface="Arial" pitchFamily="34" charset="0"/>
              </a:rPr>
              <a:t>-box (cesión y transmisión de activos intangibles) por aplicación de un coeficiente al 60% de reducción, que considera los gastos derivados de la subcontratación con terceros vinculados o no con la entidad cedente del activo intangible. También regula una regla especial para el caso de que el cedente y cesionario estén vinculados siempre que la entrega de bienes o prestación de servicios derivados de la utilización del activo intangible genere gastos deducibles en la entidad cedente. Art. 23 de la LIS</a:t>
            </a:r>
          </a:p>
          <a:p>
            <a:pPr algn="just" defTabSz="914400" fontAlgn="base">
              <a:spcBef>
                <a:spcPct val="0"/>
              </a:spcBef>
              <a:spcAft>
                <a:spcPct val="0"/>
              </a:spcAft>
            </a:pPr>
            <a:endParaRPr lang="es-ES" altLang="es-ES" b="1" dirty="0" smtClean="0">
              <a:solidFill>
                <a:srgbClr val="000000"/>
              </a:solidFill>
              <a:latin typeface="Arial" pitchFamily="34" charset="0"/>
              <a:cs typeface="Arial" pitchFamily="34" charset="0"/>
            </a:endParaRPr>
          </a:p>
          <a:p>
            <a:pPr algn="just" defTabSz="914400" fontAlgn="base">
              <a:spcBef>
                <a:spcPct val="0"/>
              </a:spcBef>
              <a:spcAft>
                <a:spcPct val="0"/>
              </a:spcAft>
            </a:pPr>
            <a:endParaRPr lang="es-ES" altLang="es-ES" b="1" dirty="0" smtClean="0">
              <a:solidFill>
                <a:srgbClr val="000000"/>
              </a:solidFill>
              <a:latin typeface="Arial" pitchFamily="34" charset="0"/>
              <a:cs typeface="Arial" pitchFamily="34" charset="0"/>
            </a:endParaRPr>
          </a:p>
          <a:p>
            <a:pPr algn="just" defTabSz="914400" fontAlgn="base">
              <a:spcBef>
                <a:spcPct val="0"/>
              </a:spcBef>
              <a:spcAft>
                <a:spcPct val="0"/>
              </a:spcAft>
            </a:pPr>
            <a:endParaRPr lang="es-ES" altLang="es-ES" b="1" dirty="0" smtClean="0">
              <a:solidFill>
                <a:srgbClr val="C00000"/>
              </a:solidFill>
              <a:latin typeface="Arial" pitchFamily="34" charset="0"/>
              <a:cs typeface="Arial" pitchFamily="34" charset="0"/>
            </a:endParaRPr>
          </a:p>
          <a:p>
            <a:pPr algn="just" defTabSz="914400" fontAlgn="base">
              <a:spcBef>
                <a:spcPct val="0"/>
              </a:spcBef>
              <a:spcAft>
                <a:spcPct val="0"/>
              </a:spcAft>
            </a:pPr>
            <a:endParaRPr lang="es-ES" altLang="es-ES" b="1" dirty="0" smtClean="0">
              <a:solidFill>
                <a:srgbClr val="C00000"/>
              </a:solidFill>
              <a:latin typeface="Arial" pitchFamily="34" charset="0"/>
              <a:cs typeface="Arial" pitchFamily="34" charset="0"/>
            </a:endParaRPr>
          </a:p>
          <a:p>
            <a:pPr algn="just" defTabSz="914400" fontAlgn="base">
              <a:spcBef>
                <a:spcPct val="0"/>
              </a:spcBef>
              <a:spcAft>
                <a:spcPct val="0"/>
              </a:spcAft>
            </a:pPr>
            <a:endParaRPr lang="es-ES" altLang="es-ES" b="1" dirty="0" smtClean="0">
              <a:solidFill>
                <a:srgbClr val="C00000"/>
              </a:solidFill>
              <a:latin typeface="Arial" pitchFamily="34" charset="0"/>
              <a:cs typeface="Arial" pitchFamily="34" charset="0"/>
            </a:endParaRPr>
          </a:p>
          <a:p>
            <a:pPr algn="just" defTabSz="914400" fontAlgn="base">
              <a:spcBef>
                <a:spcPct val="0"/>
              </a:spcBef>
              <a:spcAft>
                <a:spcPct val="0"/>
              </a:spcAft>
            </a:pPr>
            <a:endParaRPr lang="es-ES" altLang="es-ES" sz="2000" b="1" dirty="0" smtClean="0">
              <a:solidFill>
                <a:srgbClr val="C00000"/>
              </a:solidFill>
              <a:latin typeface="Arial" pitchFamily="34" charset="0"/>
              <a:cs typeface="Arial" pitchFamily="34" charset="0"/>
            </a:endParaRPr>
          </a:p>
        </p:txBody>
      </p:sp>
      <p:sp>
        <p:nvSpPr>
          <p:cNvPr id="91139" name="1 Marcador de número de diapositiva"/>
          <p:cNvSpPr>
            <a:spLocks noGrp="1"/>
          </p:cNvSpPr>
          <p:nvPr>
            <p:ph type="sldNum" sz="quarter" idx="12"/>
          </p:nvPr>
        </p:nvSpPr>
        <p:spPr bwMode="auto">
          <a:xfrm>
            <a:off x="7010400" y="6485747"/>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113" defTabSz="800100">
              <a:defRPr>
                <a:solidFill>
                  <a:schemeClr val="tx1"/>
                </a:solidFill>
                <a:latin typeface="Arial" pitchFamily="34" charset="0"/>
                <a:cs typeface="Arial" pitchFamily="34" charset="0"/>
              </a:defRPr>
            </a:lvl1pPr>
            <a:lvl2pPr marL="742950" indent="-285750" defTabSz="800100">
              <a:defRPr>
                <a:solidFill>
                  <a:schemeClr val="tx1"/>
                </a:solidFill>
                <a:latin typeface="Arial" pitchFamily="34" charset="0"/>
                <a:cs typeface="Arial" pitchFamily="34" charset="0"/>
              </a:defRPr>
            </a:lvl2pPr>
            <a:lvl3pPr marL="1143000" indent="-228600" defTabSz="800100">
              <a:defRPr>
                <a:solidFill>
                  <a:schemeClr val="tx1"/>
                </a:solidFill>
                <a:latin typeface="Arial" pitchFamily="34" charset="0"/>
                <a:cs typeface="Arial" pitchFamily="34" charset="0"/>
              </a:defRPr>
            </a:lvl3pPr>
            <a:lvl4pPr marL="1600200" indent="-228600" defTabSz="800100">
              <a:defRPr>
                <a:solidFill>
                  <a:schemeClr val="tx1"/>
                </a:solidFill>
                <a:latin typeface="Arial" pitchFamily="34" charset="0"/>
                <a:cs typeface="Arial" pitchFamily="34" charset="0"/>
              </a:defRPr>
            </a:lvl4pPr>
            <a:lvl5pPr marL="2057400" indent="-228600" defTabSz="800100">
              <a:defRPr>
                <a:solidFill>
                  <a:schemeClr val="tx1"/>
                </a:solidFill>
                <a:latin typeface="Arial" pitchFamily="34" charset="0"/>
                <a:cs typeface="Arial" pitchFamily="34" charset="0"/>
              </a:defRPr>
            </a:lvl5pPr>
            <a:lvl6pPr marL="2514600" indent="-228600" defTabSz="8001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001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001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00100" eaLnBrk="0" fontAlgn="base" hangingPunct="0">
              <a:spcBef>
                <a:spcPct val="0"/>
              </a:spcBef>
              <a:spcAft>
                <a:spcPct val="0"/>
              </a:spcAft>
              <a:defRPr>
                <a:solidFill>
                  <a:schemeClr val="tx1"/>
                </a:solidFill>
                <a:latin typeface="Arial" pitchFamily="34" charset="0"/>
                <a:cs typeface="Arial" pitchFamily="34" charset="0"/>
              </a:defRPr>
            </a:lvl9pPr>
          </a:lstStyle>
          <a:p>
            <a:fld id="{F0BF6697-3D2A-4BB5-AB6E-0BC37C874324}" type="slidenum">
              <a:rPr lang="en-US" altLang="es-ES" smtClean="0">
                <a:solidFill>
                  <a:srgbClr val="000000"/>
                </a:solidFill>
              </a:rPr>
              <a:pPr/>
              <a:t>55</a:t>
            </a:fld>
            <a:endParaRPr lang="en-US" altLang="es-ES" dirty="0" smtClean="0">
              <a:solidFill>
                <a:srgbClr val="000000"/>
              </a:solidFill>
            </a:endParaRPr>
          </a:p>
        </p:txBody>
      </p:sp>
    </p:spTree>
    <p:extLst>
      <p:ext uri="{BB962C8B-B14F-4D97-AF65-F5344CB8AC3E}">
        <p14:creationId xmlns:p14="http://schemas.microsoft.com/office/powerpoint/2010/main" val="196675392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Rectángulo"/>
          <p:cNvSpPr>
            <a:spLocks noChangeArrowheads="1"/>
          </p:cNvSpPr>
          <p:nvPr/>
        </p:nvSpPr>
        <p:spPr bwMode="auto">
          <a:xfrm>
            <a:off x="0" y="-100013"/>
            <a:ext cx="9036050" cy="738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14400" fontAlgn="base">
              <a:spcBef>
                <a:spcPct val="0"/>
              </a:spcBef>
              <a:spcAft>
                <a:spcPct val="0"/>
              </a:spcAft>
            </a:pPr>
            <a:r>
              <a:rPr lang="es-ES" altLang="es-ES" sz="2000" b="1" smtClean="0">
                <a:solidFill>
                  <a:srgbClr val="C00000"/>
                </a:solidFill>
                <a:latin typeface="Arial" pitchFamily="34" charset="0"/>
                <a:cs typeface="Arial" pitchFamily="34" charset="0"/>
              </a:rPr>
              <a:t>LA FISCALIDAD ESPECIFICA DE LAS OPERACIONES ENTRE EMPRESAS DEL GRUPO (OPERACIONES INTRAGRUPO)</a:t>
            </a:r>
          </a:p>
          <a:p>
            <a:pPr algn="just" defTabSz="914400" fontAlgn="base">
              <a:spcBef>
                <a:spcPct val="0"/>
              </a:spcBef>
              <a:spcAft>
                <a:spcPct val="0"/>
              </a:spcAft>
            </a:pPr>
            <a:endParaRPr lang="es-ES" altLang="es-ES" b="1" smtClean="0">
              <a:solidFill>
                <a:srgbClr val="000000"/>
              </a:solidFill>
              <a:latin typeface="Arial" pitchFamily="34" charset="0"/>
              <a:cs typeface="Arial" pitchFamily="34" charset="0"/>
            </a:endParaRPr>
          </a:p>
          <a:p>
            <a:pPr algn="just" defTabSz="914400" fontAlgn="base">
              <a:spcBef>
                <a:spcPct val="0"/>
              </a:spcBef>
              <a:spcAft>
                <a:spcPct val="0"/>
              </a:spcAft>
            </a:pPr>
            <a:r>
              <a:rPr lang="es-ES" altLang="es-ES" b="1" smtClean="0">
                <a:solidFill>
                  <a:srgbClr val="000000"/>
                </a:solidFill>
                <a:latin typeface="Arial" pitchFamily="34" charset="0"/>
                <a:cs typeface="Arial" pitchFamily="34" charset="0"/>
              </a:rPr>
              <a:t>13.- Especialidad en la deducción por gastos en actividades de innovación tecnológica cuya adquisición de patentes, licencias, etc, supone que para poder aplicar la misma, tales activos no pueden ser adquiridos a una persona o entidad vinculada. Asimismo, para solicitar la monetización de las deducciones generadas y no aplicadas por insuficiencia de cuota, el limite de 1M de € para actividades de IT, y el límite de 3M de €, conjunto para actividades de I+D e IT , se aplica de manera conjunta a todas las entidades que forman parte de un grupo mercantil. Art. 35.2 y 39.2 de la LIS.</a:t>
            </a:r>
          </a:p>
          <a:p>
            <a:pPr algn="just" defTabSz="914400" fontAlgn="base">
              <a:spcBef>
                <a:spcPct val="0"/>
              </a:spcBef>
              <a:spcAft>
                <a:spcPct val="0"/>
              </a:spcAft>
            </a:pPr>
            <a:endParaRPr lang="es-ES" altLang="es-ES" b="1" smtClean="0">
              <a:solidFill>
                <a:srgbClr val="000000"/>
              </a:solidFill>
              <a:latin typeface="Arial" pitchFamily="34" charset="0"/>
              <a:cs typeface="Arial" pitchFamily="34" charset="0"/>
            </a:endParaRPr>
          </a:p>
          <a:p>
            <a:pPr algn="just" defTabSz="914400" fontAlgn="base">
              <a:spcBef>
                <a:spcPct val="0"/>
              </a:spcBef>
              <a:spcAft>
                <a:spcPct val="0"/>
              </a:spcAft>
            </a:pPr>
            <a:r>
              <a:rPr lang="es-ES" altLang="es-ES" b="1" smtClean="0">
                <a:solidFill>
                  <a:srgbClr val="000000"/>
                </a:solidFill>
                <a:latin typeface="Arial" pitchFamily="34" charset="0"/>
                <a:cs typeface="Arial" pitchFamily="34" charset="0"/>
              </a:rPr>
              <a:t>14.- Especialidad en la limitación a la compensación de BINs, por cambio del accionariado en las entidades que las han generado con anterioridad a ese cambio accionarial. En los requisitos y condiciones a cumplir se debe tener en cuenta al grupo de personas o entidades vinculadas. Art. 26.4 LIS.</a:t>
            </a:r>
          </a:p>
          <a:p>
            <a:pPr algn="just" defTabSz="914400" fontAlgn="base">
              <a:spcBef>
                <a:spcPct val="0"/>
              </a:spcBef>
              <a:spcAft>
                <a:spcPct val="0"/>
              </a:spcAft>
            </a:pPr>
            <a:endParaRPr lang="es-ES" altLang="es-ES" b="1" smtClean="0">
              <a:solidFill>
                <a:srgbClr val="000000"/>
              </a:solidFill>
              <a:latin typeface="Arial" pitchFamily="34" charset="0"/>
              <a:cs typeface="Arial" pitchFamily="34" charset="0"/>
            </a:endParaRPr>
          </a:p>
          <a:p>
            <a:pPr algn="just" defTabSz="914400" fontAlgn="base">
              <a:spcBef>
                <a:spcPct val="0"/>
              </a:spcBef>
              <a:spcAft>
                <a:spcPct val="0"/>
              </a:spcAft>
            </a:pPr>
            <a:r>
              <a:rPr lang="es-ES" altLang="es-ES" b="1" smtClean="0">
                <a:solidFill>
                  <a:srgbClr val="000000"/>
                </a:solidFill>
                <a:latin typeface="Arial" pitchFamily="34" charset="0"/>
                <a:cs typeface="Arial" pitchFamily="34" charset="0"/>
              </a:rPr>
              <a:t>15.- Limitación en la deducción del IVA soportado por la holding si no tiene la consideración de empresario a los efectos del IVA, porque actúa como una holding pura. Art. 5, 92,93 y 94 de la LIVA.</a:t>
            </a:r>
          </a:p>
          <a:p>
            <a:pPr algn="just" defTabSz="914400" fontAlgn="base">
              <a:spcBef>
                <a:spcPct val="0"/>
              </a:spcBef>
              <a:spcAft>
                <a:spcPct val="0"/>
              </a:spcAft>
            </a:pPr>
            <a:endParaRPr lang="es-ES" altLang="es-ES" b="1" smtClean="0">
              <a:solidFill>
                <a:srgbClr val="000000"/>
              </a:solidFill>
              <a:latin typeface="Arial" pitchFamily="34" charset="0"/>
              <a:cs typeface="Arial" pitchFamily="34" charset="0"/>
            </a:endParaRPr>
          </a:p>
          <a:p>
            <a:pPr algn="just" defTabSz="914400" fontAlgn="base">
              <a:spcBef>
                <a:spcPct val="0"/>
              </a:spcBef>
              <a:spcAft>
                <a:spcPct val="0"/>
              </a:spcAft>
            </a:pPr>
            <a:r>
              <a:rPr lang="es-ES" altLang="es-ES" b="1" smtClean="0">
                <a:solidFill>
                  <a:srgbClr val="000000"/>
                </a:solidFill>
                <a:latin typeface="Arial" pitchFamily="34" charset="0"/>
                <a:cs typeface="Arial" pitchFamily="34" charset="0"/>
              </a:rPr>
              <a:t>16.- Incidencia en la prorrata o consideración de sectores diferenciados, si la holding realiza con carácter habitual y recurrente la financiación de otras empresas del grupo, tal que esa actividad tiene suficiente peso para considerarse una actividad económica habitual. Art. 5, 9, 101 a 106 de la LIVA.</a:t>
            </a:r>
          </a:p>
          <a:p>
            <a:pPr algn="just" defTabSz="914400" fontAlgn="base">
              <a:spcBef>
                <a:spcPct val="0"/>
              </a:spcBef>
              <a:spcAft>
                <a:spcPct val="0"/>
              </a:spcAft>
            </a:pPr>
            <a:endParaRPr lang="es-ES" altLang="es-ES" sz="2000" b="1" smtClean="0">
              <a:solidFill>
                <a:srgbClr val="C00000"/>
              </a:solidFill>
              <a:latin typeface="Arial" pitchFamily="34" charset="0"/>
              <a:cs typeface="Arial" pitchFamily="34" charset="0"/>
            </a:endParaRPr>
          </a:p>
        </p:txBody>
      </p:sp>
      <p:sp>
        <p:nvSpPr>
          <p:cNvPr id="92163" name="1 Marcador de número de diapositiva"/>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113" defTabSz="800100">
              <a:defRPr>
                <a:solidFill>
                  <a:schemeClr val="tx1"/>
                </a:solidFill>
                <a:latin typeface="Arial" pitchFamily="34" charset="0"/>
                <a:cs typeface="Arial" pitchFamily="34" charset="0"/>
              </a:defRPr>
            </a:lvl1pPr>
            <a:lvl2pPr marL="742950" indent="-285750" defTabSz="800100">
              <a:defRPr>
                <a:solidFill>
                  <a:schemeClr val="tx1"/>
                </a:solidFill>
                <a:latin typeface="Arial" pitchFamily="34" charset="0"/>
                <a:cs typeface="Arial" pitchFamily="34" charset="0"/>
              </a:defRPr>
            </a:lvl2pPr>
            <a:lvl3pPr marL="1143000" indent="-228600" defTabSz="800100">
              <a:defRPr>
                <a:solidFill>
                  <a:schemeClr val="tx1"/>
                </a:solidFill>
                <a:latin typeface="Arial" pitchFamily="34" charset="0"/>
                <a:cs typeface="Arial" pitchFamily="34" charset="0"/>
              </a:defRPr>
            </a:lvl3pPr>
            <a:lvl4pPr marL="1600200" indent="-228600" defTabSz="800100">
              <a:defRPr>
                <a:solidFill>
                  <a:schemeClr val="tx1"/>
                </a:solidFill>
                <a:latin typeface="Arial" pitchFamily="34" charset="0"/>
                <a:cs typeface="Arial" pitchFamily="34" charset="0"/>
              </a:defRPr>
            </a:lvl4pPr>
            <a:lvl5pPr marL="2057400" indent="-228600" defTabSz="800100">
              <a:defRPr>
                <a:solidFill>
                  <a:schemeClr val="tx1"/>
                </a:solidFill>
                <a:latin typeface="Arial" pitchFamily="34" charset="0"/>
                <a:cs typeface="Arial" pitchFamily="34" charset="0"/>
              </a:defRPr>
            </a:lvl5pPr>
            <a:lvl6pPr marL="2514600" indent="-228600" defTabSz="8001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001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001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00100" eaLnBrk="0" fontAlgn="base" hangingPunct="0">
              <a:spcBef>
                <a:spcPct val="0"/>
              </a:spcBef>
              <a:spcAft>
                <a:spcPct val="0"/>
              </a:spcAft>
              <a:defRPr>
                <a:solidFill>
                  <a:schemeClr val="tx1"/>
                </a:solidFill>
                <a:latin typeface="Arial" pitchFamily="34" charset="0"/>
                <a:cs typeface="Arial" pitchFamily="34" charset="0"/>
              </a:defRPr>
            </a:lvl9pPr>
          </a:lstStyle>
          <a:p>
            <a:fld id="{CBA5A4FD-FC0D-4225-8EDF-AA0B0A65CB4F}" type="slidenum">
              <a:rPr lang="en-US" altLang="es-ES" smtClean="0">
                <a:solidFill>
                  <a:srgbClr val="000000"/>
                </a:solidFill>
              </a:rPr>
              <a:pPr/>
              <a:t>56</a:t>
            </a:fld>
            <a:endParaRPr lang="en-US" altLang="es-ES" dirty="0" smtClean="0">
              <a:solidFill>
                <a:srgbClr val="000000"/>
              </a:solidFill>
            </a:endParaRPr>
          </a:p>
        </p:txBody>
      </p:sp>
    </p:spTree>
    <p:extLst>
      <p:ext uri="{BB962C8B-B14F-4D97-AF65-F5344CB8AC3E}">
        <p14:creationId xmlns:p14="http://schemas.microsoft.com/office/powerpoint/2010/main" val="13121018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1 Marcador de número de diapositiva"/>
          <p:cNvSpPr>
            <a:spLocks noGrp="1"/>
          </p:cNvSpPr>
          <p:nvPr>
            <p:ph type="sldNum" sz="quarter" idx="12"/>
          </p:nvPr>
        </p:nvSpPr>
        <p:spPr bwMode="auto">
          <a:xfrm>
            <a:off x="8777288" y="649287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fld id="{0DBD89AF-53EB-4898-8CB3-C275BFF3DAB0}" type="slidenum">
              <a:rPr lang="en-US" altLang="es-ES" sz="1200">
                <a:solidFill>
                  <a:srgbClr val="000000"/>
                </a:solidFill>
                <a:latin typeface="Arial" pitchFamily="34" charset="0"/>
              </a:rPr>
              <a:pPr/>
              <a:t>57</a:t>
            </a:fld>
            <a:endParaRPr lang="en-US" altLang="es-ES" sz="1200">
              <a:solidFill>
                <a:srgbClr val="000000"/>
              </a:solidFill>
              <a:latin typeface="Arial" pitchFamily="34" charset="0"/>
            </a:endParaRPr>
          </a:p>
        </p:txBody>
      </p:sp>
      <p:pic>
        <p:nvPicPr>
          <p:cNvPr id="7" name="Imagen 4">
            <a:extLst>
              <a:ext uri="{FF2B5EF4-FFF2-40B4-BE49-F238E27FC236}">
                <a16:creationId xmlns:a16="http://schemas.microsoft.com/office/drawing/2014/main" xmlns="" id="{A2325222-D105-EF3B-23F7-B8796377D2C8}"/>
              </a:ext>
            </a:extLst>
          </p:cNvPr>
          <p:cNvPicPr>
            <a:picLocks noChangeAspect="1"/>
          </p:cNvPicPr>
          <p:nvPr/>
        </p:nvPicPr>
        <p:blipFill rotWithShape="1">
          <a:blip r:embed="rId3"/>
          <a:srcRect b="87433"/>
          <a:stretch/>
        </p:blipFill>
        <p:spPr>
          <a:xfrm>
            <a:off x="0" y="0"/>
            <a:ext cx="9144000" cy="615631"/>
          </a:xfrm>
          <a:prstGeom prst="rect">
            <a:avLst/>
          </a:prstGeom>
        </p:spPr>
      </p:pic>
      <p:sp>
        <p:nvSpPr>
          <p:cNvPr id="2" name="1 CuadroTexto"/>
          <p:cNvSpPr txBox="1"/>
          <p:nvPr/>
        </p:nvSpPr>
        <p:spPr>
          <a:xfrm>
            <a:off x="2295144" y="2194560"/>
            <a:ext cx="4913314" cy="1569660"/>
          </a:xfrm>
          <a:prstGeom prst="rect">
            <a:avLst/>
          </a:prstGeom>
          <a:noFill/>
        </p:spPr>
        <p:txBody>
          <a:bodyPr wrap="square" rtlCol="0">
            <a:spAutoFit/>
          </a:bodyPr>
          <a:lstStyle/>
          <a:p>
            <a:r>
              <a:rPr lang="es-ES" sz="4800" dirty="0" smtClean="0"/>
              <a:t>MUCHAS GRACIAS POR SU ATENCION</a:t>
            </a:r>
            <a:endParaRPr lang="es-ES" sz="4800" dirty="0"/>
          </a:p>
        </p:txBody>
      </p:sp>
    </p:spTree>
    <p:extLst>
      <p:ext uri="{BB962C8B-B14F-4D97-AF65-F5344CB8AC3E}">
        <p14:creationId xmlns:p14="http://schemas.microsoft.com/office/powerpoint/2010/main" val="324908541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5" y="1230313"/>
            <a:ext cx="8718550" cy="558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74625" y="506413"/>
            <a:ext cx="8718550" cy="7080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es-ES" sz="2000" b="1" dirty="0"/>
              <a:t>PRINCIPALES RIESGOS Y COSTES DERIVADOS DE LA TENENCIA  DE UN PATROMONIO Y </a:t>
            </a:r>
            <a:r>
              <a:rPr lang="es-ES" sz="2000" b="1" dirty="0" smtClean="0"/>
              <a:t>DE LA </a:t>
            </a:r>
            <a:r>
              <a:rPr lang="es-ES" sz="2000" b="1" dirty="0"/>
              <a:t>OBTENCION DE RENTAS</a:t>
            </a:r>
          </a:p>
        </p:txBody>
      </p:sp>
      <p:sp>
        <p:nvSpPr>
          <p:cNvPr id="43012" name="1 CuadroTexto"/>
          <p:cNvSpPr txBox="1">
            <a:spLocks noChangeArrowheads="1"/>
          </p:cNvSpPr>
          <p:nvPr/>
        </p:nvSpPr>
        <p:spPr bwMode="auto">
          <a:xfrm>
            <a:off x="6732588" y="5732463"/>
            <a:ext cx="18002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altLang="es-ES" sz="1400" b="1"/>
              <a:t>ES SOCIEDAD PATRIMONIAL segun el IS ??</a:t>
            </a:r>
          </a:p>
        </p:txBody>
      </p:sp>
      <p:sp>
        <p:nvSpPr>
          <p:cNvPr id="43013" name="4 CuadroTexto"/>
          <p:cNvSpPr txBox="1">
            <a:spLocks noChangeArrowheads="1"/>
          </p:cNvSpPr>
          <p:nvPr/>
        </p:nvSpPr>
        <p:spPr bwMode="auto">
          <a:xfrm>
            <a:off x="6543675" y="1395413"/>
            <a:ext cx="198913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altLang="es-ES" sz="1100" b="1" dirty="0"/>
              <a:t>VALOR DE LAS </a:t>
            </a:r>
            <a:r>
              <a:rPr lang="es-ES" altLang="es-ES" sz="1100" b="1" dirty="0" smtClean="0"/>
              <a:t>PARTICIPACIONES. ESTAN EXENTAS </a:t>
            </a:r>
            <a:r>
              <a:rPr lang="es-ES" altLang="es-ES" sz="1100" b="1" dirty="0"/>
              <a:t>???</a:t>
            </a:r>
          </a:p>
          <a:p>
            <a:pPr eaLnBrk="1" hangingPunct="1"/>
            <a:r>
              <a:rPr lang="es-ES" altLang="es-ES" sz="1100" b="1" dirty="0"/>
              <a:t>ES LA PARTICIPADA SOCIEDAD PATRIMONIAL SEGÚN ART. 4.8 del IP ???</a:t>
            </a:r>
          </a:p>
        </p:txBody>
      </p:sp>
      <p:sp>
        <p:nvSpPr>
          <p:cNvPr id="43014" name="1 Marcador de número de diapositiva"/>
          <p:cNvSpPr>
            <a:spLocks noGrp="1"/>
          </p:cNvSpPr>
          <p:nvPr>
            <p:ph type="sldNum" sz="quarter" idx="12"/>
          </p:nvPr>
        </p:nvSpPr>
        <p:spPr bwMode="auto">
          <a:xfrm>
            <a:off x="8770938" y="644842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63D5DB1C-479A-4A81-B8BB-5443FB5FE186}" type="slidenum">
              <a:rPr lang="en-US" altLang="es-ES" smtClean="0">
                <a:solidFill>
                  <a:srgbClr val="000000"/>
                </a:solidFill>
              </a:rPr>
              <a:pPr/>
              <a:t>6</a:t>
            </a:fld>
            <a:endParaRPr lang="en-US" altLang="es-ES" smtClean="0">
              <a:solidFill>
                <a:srgbClr val="000000"/>
              </a:solidFill>
            </a:endParaRPr>
          </a:p>
        </p:txBody>
      </p:sp>
      <p:sp>
        <p:nvSpPr>
          <p:cNvPr id="4" name="3 CuadroTexto"/>
          <p:cNvSpPr txBox="1"/>
          <p:nvPr/>
        </p:nvSpPr>
        <p:spPr>
          <a:xfrm>
            <a:off x="2915816" y="5229200"/>
            <a:ext cx="1080120" cy="307777"/>
          </a:xfrm>
          <a:prstGeom prst="rect">
            <a:avLst/>
          </a:prstGeom>
          <a:noFill/>
        </p:spPr>
        <p:txBody>
          <a:bodyPr wrap="square" rtlCol="0">
            <a:spAutoFit/>
          </a:bodyPr>
          <a:lstStyle/>
          <a:p>
            <a:r>
              <a:rPr lang="es-ES" sz="1400" b="1" dirty="0" smtClean="0"/>
              <a:t>VIVIENDA</a:t>
            </a:r>
            <a:endParaRPr lang="es-ES" sz="1400" b="1" dirty="0"/>
          </a:p>
        </p:txBody>
      </p:sp>
      <p:sp>
        <p:nvSpPr>
          <p:cNvPr id="9" name="8 CuadroTexto"/>
          <p:cNvSpPr txBox="1"/>
          <p:nvPr/>
        </p:nvSpPr>
        <p:spPr>
          <a:xfrm>
            <a:off x="1490900" y="5229200"/>
            <a:ext cx="1440160" cy="307777"/>
          </a:xfrm>
          <a:prstGeom prst="rect">
            <a:avLst/>
          </a:prstGeom>
          <a:noFill/>
        </p:spPr>
        <p:txBody>
          <a:bodyPr wrap="square" rtlCol="0">
            <a:spAutoFit/>
          </a:bodyPr>
          <a:lstStyle/>
          <a:p>
            <a:r>
              <a:rPr lang="es-ES" sz="1400" b="1" dirty="0" smtClean="0"/>
              <a:t>INVERSIONES</a:t>
            </a:r>
            <a:endParaRPr lang="es-ES" sz="1400" b="1" dirty="0"/>
          </a:p>
        </p:txBody>
      </p:sp>
      <p:pic>
        <p:nvPicPr>
          <p:cNvPr id="10" name="Imagen 4">
            <a:extLst>
              <a:ext uri="{FF2B5EF4-FFF2-40B4-BE49-F238E27FC236}">
                <a16:creationId xmlns:a16="http://schemas.microsoft.com/office/drawing/2014/main" xmlns="" id="{A2325222-D105-EF3B-23F7-B8796377D2C8}"/>
              </a:ext>
            </a:extLst>
          </p:cNvPr>
          <p:cNvPicPr>
            <a:picLocks noChangeAspect="1"/>
          </p:cNvPicPr>
          <p:nvPr/>
        </p:nvPicPr>
        <p:blipFill rotWithShape="1">
          <a:blip r:embed="rId4"/>
          <a:srcRect b="87433"/>
          <a:stretch/>
        </p:blipFill>
        <p:spPr>
          <a:xfrm>
            <a:off x="50800" y="-18472"/>
            <a:ext cx="9144000" cy="615631"/>
          </a:xfrm>
          <a:prstGeom prst="rect">
            <a:avLst/>
          </a:prstGeom>
        </p:spPr>
      </p:pic>
      <p:sp>
        <p:nvSpPr>
          <p:cNvPr id="11" name="4 CuadroTexto"/>
          <p:cNvSpPr txBox="1">
            <a:spLocks noChangeArrowheads="1"/>
          </p:cNvSpPr>
          <p:nvPr/>
        </p:nvSpPr>
        <p:spPr bwMode="auto">
          <a:xfrm>
            <a:off x="7731919" y="2835437"/>
            <a:ext cx="131877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altLang="es-ES" sz="1000" b="1" dirty="0" smtClean="0"/>
              <a:t>SE CUMPLEN LOS REQUISITOS DE EXENCIÓN DE LAS PARTIC. EN EL IP</a:t>
            </a:r>
            <a:endParaRPr lang="es-ES" altLang="es-ES" sz="1000" b="1" dirty="0"/>
          </a:p>
        </p:txBody>
      </p:sp>
    </p:spTree>
    <p:extLst>
      <p:ext uri="{BB962C8B-B14F-4D97-AF65-F5344CB8AC3E}">
        <p14:creationId xmlns:p14="http://schemas.microsoft.com/office/powerpoint/2010/main" val="128806951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1 Marcador de número de diapositiva"/>
          <p:cNvSpPr>
            <a:spLocks noGrp="1"/>
          </p:cNvSpPr>
          <p:nvPr>
            <p:ph type="sldNum" sz="quarter" idx="12"/>
          </p:nvPr>
        </p:nvSpPr>
        <p:spPr bwMode="auto">
          <a:xfrm>
            <a:off x="8777288" y="649287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fld id="{0DBD89AF-53EB-4898-8CB3-C275BFF3DAB0}" type="slidenum">
              <a:rPr lang="en-US" altLang="es-ES" sz="1200">
                <a:solidFill>
                  <a:srgbClr val="000000"/>
                </a:solidFill>
                <a:latin typeface="Arial" pitchFamily="34" charset="0"/>
              </a:rPr>
              <a:pPr/>
              <a:t>7</a:t>
            </a:fld>
            <a:endParaRPr lang="en-US" altLang="es-ES" sz="1200">
              <a:solidFill>
                <a:srgbClr val="000000"/>
              </a:solidFill>
              <a:latin typeface="Arial" pitchFamily="34" charset="0"/>
            </a:endParaRPr>
          </a:p>
        </p:txBody>
      </p:sp>
      <p:pic>
        <p:nvPicPr>
          <p:cNvPr id="7" name="Imagen 4">
            <a:extLst>
              <a:ext uri="{FF2B5EF4-FFF2-40B4-BE49-F238E27FC236}">
                <a16:creationId xmlns:a16="http://schemas.microsoft.com/office/drawing/2014/main" xmlns="" id="{A2325222-D105-EF3B-23F7-B8796377D2C8}"/>
              </a:ext>
            </a:extLst>
          </p:cNvPr>
          <p:cNvPicPr>
            <a:picLocks noChangeAspect="1"/>
          </p:cNvPicPr>
          <p:nvPr/>
        </p:nvPicPr>
        <p:blipFill rotWithShape="1">
          <a:blip r:embed="rId3"/>
          <a:srcRect b="87433"/>
          <a:stretch/>
        </p:blipFill>
        <p:spPr>
          <a:xfrm>
            <a:off x="-2381" y="-18472"/>
            <a:ext cx="9144000" cy="615631"/>
          </a:xfrm>
          <a:prstGeom prst="rect">
            <a:avLst/>
          </a:prstGeom>
        </p:spPr>
      </p:pic>
      <p:sp>
        <p:nvSpPr>
          <p:cNvPr id="4" name="3 Rectángulo"/>
          <p:cNvSpPr/>
          <p:nvPr/>
        </p:nvSpPr>
        <p:spPr>
          <a:xfrm>
            <a:off x="50799" y="997209"/>
            <a:ext cx="8981233" cy="6063198"/>
          </a:xfrm>
          <a:prstGeom prst="rect">
            <a:avLst/>
          </a:prstGeom>
        </p:spPr>
        <p:txBody>
          <a:bodyPr wrap="square">
            <a:spAutoFit/>
          </a:bodyPr>
          <a:lstStyle/>
          <a:p>
            <a:pPr algn="just" eaLnBrk="1" hangingPunct="1">
              <a:defRPr/>
            </a:pPr>
            <a:r>
              <a:rPr lang="es-ES_tradnl" dirty="0">
                <a:latin typeface="Arial" pitchFamily="34" charset="0"/>
                <a:cs typeface="Arial" pitchFamily="34" charset="0"/>
              </a:rPr>
              <a:t>Las sociedades holding respecto de las cuales no existe en nuestro ordenamiento jurídico una definición legal, </a:t>
            </a:r>
            <a:r>
              <a:rPr lang="es-ES_tradnl" b="1" dirty="0">
                <a:latin typeface="Arial" pitchFamily="34" charset="0"/>
                <a:cs typeface="Arial" pitchFamily="34" charset="0"/>
              </a:rPr>
              <a:t>no son por tanto un tipo de empresas, sino una forma de organización empresarial</a:t>
            </a:r>
            <a:r>
              <a:rPr lang="es-ES_tradnl" dirty="0">
                <a:latin typeface="Arial" pitchFamily="34" charset="0"/>
                <a:cs typeface="Arial" pitchFamily="34" charset="0"/>
              </a:rPr>
              <a:t> o una estructura organizativa de varias empresas más práctica que jurídica. Por tanto vemos que el concepto de holding va necesariamente asociado y ligado al concepto de grupo de sociedades.</a:t>
            </a:r>
          </a:p>
          <a:p>
            <a:pPr algn="just" eaLnBrk="1" hangingPunct="1">
              <a:defRPr/>
            </a:pPr>
            <a:endParaRPr lang="es-ES_tradnl" sz="800" dirty="0">
              <a:latin typeface="Arial" pitchFamily="34" charset="0"/>
              <a:cs typeface="Arial" pitchFamily="34" charset="0"/>
            </a:endParaRPr>
          </a:p>
          <a:p>
            <a:pPr algn="just" eaLnBrk="1" hangingPunct="1">
              <a:defRPr/>
            </a:pPr>
            <a:r>
              <a:rPr lang="es-ES" dirty="0">
                <a:latin typeface="Arial" pitchFamily="34" charset="0"/>
                <a:cs typeface="Arial" pitchFamily="34" charset="0"/>
              </a:rPr>
              <a:t>NO existe en nuestro ordenamiento jurídico una definición clara y concreta de qué ha de entenderse por sociedad holding, pero sí  podemos  señalar los requisitos que generalmente han de cumplirse para entender que nos hallamos ante este tipo de sociedades, los cuales son:</a:t>
            </a:r>
            <a:endParaRPr lang="es-ES" sz="2000" dirty="0">
              <a:latin typeface="Arial" pitchFamily="34" charset="0"/>
              <a:cs typeface="Arial" pitchFamily="34" charset="0"/>
            </a:endParaRPr>
          </a:p>
          <a:p>
            <a:pPr marL="285750" indent="-285750" algn="just" eaLnBrk="1" hangingPunct="1">
              <a:buFont typeface="Arial" pitchFamily="34" charset="0"/>
              <a:buChar char="•"/>
              <a:defRPr/>
            </a:pPr>
            <a:r>
              <a:rPr lang="es-ES" sz="1600" dirty="0">
                <a:latin typeface="Arial" pitchFamily="34" charset="0"/>
                <a:cs typeface="Arial" pitchFamily="34" charset="0"/>
              </a:rPr>
              <a:t>Que posea, al menos el 5% del capital y los derechos de voto de las sociedades que cuelguen de la misma, requisito que se cumple por el mero hecho de ostentar dicho porcentaje de titularidad.</a:t>
            </a:r>
          </a:p>
          <a:p>
            <a:pPr marL="285750" indent="-285750" algn="just" eaLnBrk="1" hangingPunct="1">
              <a:buFont typeface="Arial" pitchFamily="34" charset="0"/>
              <a:buChar char="•"/>
              <a:defRPr/>
            </a:pPr>
            <a:r>
              <a:rPr lang="es-ES" sz="1600" dirty="0">
                <a:latin typeface="Arial" pitchFamily="34" charset="0"/>
                <a:cs typeface="Arial" pitchFamily="34" charset="0"/>
              </a:rPr>
              <a:t>Que dichas participaciones se posean con la finalidad de dirigir y gestionar las participaciones, que no las entidades participadas, aunque de ello se derive que en los casos de ostentar la mayoría del capital y derechos de voto conlleve también la dirección y administración de las participadas. En todo caso se entiende que se gestiona la participación cuando se ejerzan los derechos propios inherentes a su condición de socio como son:</a:t>
            </a:r>
          </a:p>
          <a:p>
            <a:pPr lvl="1" algn="just" eaLnBrk="1" hangingPunct="1">
              <a:defRPr/>
            </a:pPr>
            <a:r>
              <a:rPr lang="es-ES" sz="1600" dirty="0">
                <a:latin typeface="Arial" pitchFamily="34" charset="0"/>
                <a:cs typeface="Arial" pitchFamily="34" charset="0"/>
              </a:rPr>
              <a:t>Informarse periódicamente de la evolución de las participadas, Asistir a juntas, Ejercer el derecho de voto, Participar en las decisiones que impliquen aspectos relacionados con la participación , Etc.</a:t>
            </a:r>
          </a:p>
          <a:p>
            <a:pPr marL="285750" indent="-285750" algn="just" eaLnBrk="1" hangingPunct="1">
              <a:buFont typeface="Arial" pitchFamily="34" charset="0"/>
              <a:buChar char="•"/>
              <a:defRPr/>
            </a:pPr>
            <a:r>
              <a:rPr lang="es-ES" sz="1600" dirty="0">
                <a:latin typeface="Arial" pitchFamily="34" charset="0"/>
                <a:cs typeface="Arial" pitchFamily="34" charset="0"/>
              </a:rPr>
              <a:t>Que se disponga de la correspondiente organización de medios materiales y personales para gestionar tales participaciones.</a:t>
            </a:r>
            <a:endParaRPr lang="es-ES" dirty="0">
              <a:latin typeface="Arial" pitchFamily="34" charset="0"/>
              <a:cs typeface="Arial" pitchFamily="34" charset="0"/>
            </a:endParaRPr>
          </a:p>
        </p:txBody>
      </p:sp>
      <p:sp>
        <p:nvSpPr>
          <p:cNvPr id="5" name="4 CuadroTexto"/>
          <p:cNvSpPr txBox="1"/>
          <p:nvPr/>
        </p:nvSpPr>
        <p:spPr>
          <a:xfrm>
            <a:off x="0" y="597159"/>
            <a:ext cx="9144000" cy="40005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hangingPunct="1">
              <a:defRPr/>
            </a:pPr>
            <a:r>
              <a:rPr lang="it-IT" sz="2000" b="1" dirty="0"/>
              <a:t>QUE ES UNA SOCIEDAD HOLDING</a:t>
            </a:r>
            <a:endParaRPr lang="es-ES" sz="2000" dirty="0"/>
          </a:p>
        </p:txBody>
      </p:sp>
    </p:spTree>
    <p:extLst>
      <p:ext uri="{BB962C8B-B14F-4D97-AF65-F5344CB8AC3E}">
        <p14:creationId xmlns:p14="http://schemas.microsoft.com/office/powerpoint/2010/main" val="377084108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1 Marcador de número de diapositiva"/>
          <p:cNvSpPr>
            <a:spLocks noGrp="1"/>
          </p:cNvSpPr>
          <p:nvPr>
            <p:ph type="sldNum" sz="quarter" idx="12"/>
          </p:nvPr>
        </p:nvSpPr>
        <p:spPr bwMode="auto">
          <a:xfrm>
            <a:off x="8777288" y="649287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fld id="{0DBD89AF-53EB-4898-8CB3-C275BFF3DAB0}" type="slidenum">
              <a:rPr lang="en-US" altLang="es-ES" sz="1200">
                <a:solidFill>
                  <a:srgbClr val="000000"/>
                </a:solidFill>
                <a:latin typeface="Arial" pitchFamily="34" charset="0"/>
              </a:rPr>
              <a:pPr/>
              <a:t>8</a:t>
            </a:fld>
            <a:endParaRPr lang="en-US" altLang="es-ES" sz="1200">
              <a:solidFill>
                <a:srgbClr val="000000"/>
              </a:solidFill>
              <a:latin typeface="Arial" pitchFamily="34" charset="0"/>
            </a:endParaRPr>
          </a:p>
        </p:txBody>
      </p:sp>
      <p:pic>
        <p:nvPicPr>
          <p:cNvPr id="7" name="Imagen 4">
            <a:extLst>
              <a:ext uri="{FF2B5EF4-FFF2-40B4-BE49-F238E27FC236}">
                <a16:creationId xmlns:a16="http://schemas.microsoft.com/office/drawing/2014/main" xmlns="" id="{A2325222-D105-EF3B-23F7-B8796377D2C8}"/>
              </a:ext>
            </a:extLst>
          </p:cNvPr>
          <p:cNvPicPr>
            <a:picLocks noChangeAspect="1"/>
          </p:cNvPicPr>
          <p:nvPr/>
        </p:nvPicPr>
        <p:blipFill rotWithShape="1">
          <a:blip r:embed="rId3"/>
          <a:srcRect b="87433"/>
          <a:stretch/>
        </p:blipFill>
        <p:spPr>
          <a:xfrm>
            <a:off x="-2381" y="-18472"/>
            <a:ext cx="9144000" cy="615631"/>
          </a:xfrm>
          <a:prstGeom prst="rect">
            <a:avLst/>
          </a:prstGeom>
        </p:spPr>
      </p:pic>
      <p:sp>
        <p:nvSpPr>
          <p:cNvPr id="5" name="4 CuadroTexto"/>
          <p:cNvSpPr txBox="1"/>
          <p:nvPr/>
        </p:nvSpPr>
        <p:spPr>
          <a:xfrm>
            <a:off x="0" y="597159"/>
            <a:ext cx="9144000" cy="40005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hangingPunct="1">
              <a:defRPr/>
            </a:pPr>
            <a:r>
              <a:rPr lang="it-IT" sz="2000" b="1" dirty="0" smtClean="0"/>
              <a:t>TIPOS DE SOCIEDADES HOLDING</a:t>
            </a:r>
            <a:endParaRPr lang="es-ES" sz="2000" dirty="0"/>
          </a:p>
        </p:txBody>
      </p:sp>
      <p:graphicFrame>
        <p:nvGraphicFramePr>
          <p:cNvPr id="6" name="Group 21"/>
          <p:cNvGraphicFramePr>
            <a:graphicFrameLocks noGrp="1"/>
          </p:cNvGraphicFramePr>
          <p:nvPr>
            <p:extLst>
              <p:ext uri="{D42A27DB-BD31-4B8C-83A1-F6EECF244321}">
                <p14:modId xmlns:p14="http://schemas.microsoft.com/office/powerpoint/2010/main" val="2492459148"/>
              </p:ext>
            </p:extLst>
          </p:nvPr>
        </p:nvGraphicFramePr>
        <p:xfrm>
          <a:off x="323528" y="1534028"/>
          <a:ext cx="3888432" cy="4414498"/>
        </p:xfrm>
        <a:graphic>
          <a:graphicData uri="http://schemas.openxmlformats.org/drawingml/2006/table">
            <a:tbl>
              <a:tblPr/>
              <a:tblGrid>
                <a:gridCol w="2016224"/>
                <a:gridCol w="1872208"/>
              </a:tblGrid>
              <a:tr h="412555">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ctr" defTabSz="914400" rtl="0" eaLnBrk="0" fontAlgn="base" latinLnBrk="0" hangingPunct="0">
                        <a:lnSpc>
                          <a:spcPct val="125000"/>
                        </a:lnSpc>
                        <a:spcBef>
                          <a:spcPct val="20000"/>
                        </a:spcBef>
                        <a:spcAft>
                          <a:spcPct val="0"/>
                        </a:spcAft>
                        <a:buClr>
                          <a:srgbClr val="990033"/>
                        </a:buClr>
                        <a:buSzTx/>
                        <a:buFont typeface="Monotype Sorts" pitchFamily="2" charset="2"/>
                        <a:buNone/>
                        <a:tabLst/>
                      </a:pPr>
                      <a:r>
                        <a:rPr kumimoji="0" lang="es-ES_tradnl" sz="1600" b="1" i="0" u="none" strike="noStrike" cap="none" normalizeH="0" baseline="0" dirty="0" smtClean="0">
                          <a:ln>
                            <a:noFill/>
                          </a:ln>
                          <a:solidFill>
                            <a:schemeClr val="tx1"/>
                          </a:solidFill>
                          <a:effectLst/>
                          <a:latin typeface="Verdana" pitchFamily="34" charset="0"/>
                        </a:rPr>
                        <a:t>ACTIVO</a:t>
                      </a:r>
                    </a:p>
                  </a:txBody>
                  <a:tcPr marL="90358" marR="90358" marT="49477" marB="4947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lumMod val="75000"/>
                      </a:srgbClr>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0" fontAlgn="base" latinLnBrk="0" hangingPunct="0">
                        <a:lnSpc>
                          <a:spcPct val="125000"/>
                        </a:lnSpc>
                        <a:spcBef>
                          <a:spcPct val="20000"/>
                        </a:spcBef>
                        <a:spcAft>
                          <a:spcPct val="0"/>
                        </a:spcAft>
                        <a:buClr>
                          <a:srgbClr val="990033"/>
                        </a:buClr>
                        <a:buSzTx/>
                        <a:buFont typeface="Monotype Sorts" pitchFamily="2" charset="2"/>
                        <a:buNone/>
                        <a:tabLst/>
                      </a:pPr>
                      <a:r>
                        <a:rPr lang="es-ES" sz="1600" b="1" dirty="0" smtClean="0">
                          <a:latin typeface="+mn-lt"/>
                        </a:rPr>
                        <a:t>P. NETO  y  PASIVO</a:t>
                      </a:r>
                      <a:endParaRPr kumimoji="0" lang="es-ES" sz="1600" b="1" i="0" u="none" strike="noStrike" cap="none" normalizeH="0" baseline="0" dirty="0" smtClean="0">
                        <a:ln>
                          <a:noFill/>
                        </a:ln>
                        <a:solidFill>
                          <a:schemeClr val="tx1"/>
                        </a:solidFill>
                        <a:effectLst/>
                        <a:latin typeface="+mn-lt"/>
                      </a:endParaRPr>
                    </a:p>
                  </a:txBody>
                  <a:tcPr marL="90358" marR="90358" marT="49477" marB="49477"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lumMod val="75000"/>
                      </a:srgbClr>
                    </a:solidFill>
                  </a:tcPr>
                </a:tc>
              </a:tr>
              <a:tr h="4001943">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ctr" defTabSz="914400" rtl="0" eaLnBrk="0" fontAlgn="base" latinLnBrk="0" hangingPunct="0">
                        <a:lnSpc>
                          <a:spcPct val="125000"/>
                        </a:lnSpc>
                        <a:spcBef>
                          <a:spcPct val="20000"/>
                        </a:spcBef>
                        <a:spcAft>
                          <a:spcPct val="0"/>
                        </a:spcAft>
                        <a:buClr>
                          <a:srgbClr val="990033"/>
                        </a:buClr>
                        <a:buSzTx/>
                        <a:buFont typeface="Monotype Sorts" pitchFamily="2" charset="2"/>
                        <a:buNone/>
                        <a:tabLst/>
                      </a:pPr>
                      <a:endParaRPr kumimoji="0" lang="es-ES_tradnl" sz="600" b="0" i="0" u="none" strike="noStrike" cap="none" normalizeH="0" baseline="0" dirty="0" smtClean="0">
                        <a:ln>
                          <a:noFill/>
                        </a:ln>
                        <a:solidFill>
                          <a:schemeClr val="tx1"/>
                        </a:solidFill>
                        <a:effectLst/>
                        <a:latin typeface="Verdana" pitchFamily="34" charset="0"/>
                      </a:endParaRPr>
                    </a:p>
                    <a:p>
                      <a:pPr marL="0" marR="0" lvl="0" indent="0" algn="ctr" defTabSz="914400" rtl="0" eaLnBrk="0" fontAlgn="base" latinLnBrk="0" hangingPunct="0">
                        <a:lnSpc>
                          <a:spcPct val="125000"/>
                        </a:lnSpc>
                        <a:spcBef>
                          <a:spcPct val="20000"/>
                        </a:spcBef>
                        <a:spcAft>
                          <a:spcPct val="0"/>
                        </a:spcAft>
                        <a:buClr>
                          <a:srgbClr val="990033"/>
                        </a:buClr>
                        <a:buSzTx/>
                        <a:buFont typeface="Monotype Sorts" pitchFamily="2" charset="2"/>
                        <a:buNone/>
                        <a:tabLst/>
                      </a:pPr>
                      <a:r>
                        <a:rPr kumimoji="0" lang="es-ES_tradnl" sz="1600" b="1" i="0" u="none" strike="noStrike" cap="none" normalizeH="0" baseline="0" dirty="0" err="1" smtClean="0">
                          <a:ln>
                            <a:noFill/>
                          </a:ln>
                          <a:solidFill>
                            <a:schemeClr val="tx1"/>
                          </a:solidFill>
                          <a:effectLst/>
                          <a:latin typeface="Verdana" pitchFamily="34" charset="0"/>
                        </a:rPr>
                        <a:t>Part</a:t>
                      </a:r>
                      <a:r>
                        <a:rPr kumimoji="0" lang="es-ES_tradnl" sz="1600" b="1" i="0" u="none" strike="noStrike" cap="none" normalizeH="0" baseline="0" dirty="0" smtClean="0">
                          <a:ln>
                            <a:noFill/>
                          </a:ln>
                          <a:solidFill>
                            <a:schemeClr val="tx1"/>
                          </a:solidFill>
                          <a:effectLst/>
                          <a:latin typeface="Verdana" pitchFamily="34" charset="0"/>
                        </a:rPr>
                        <a:t>. A (P≥5%)</a:t>
                      </a:r>
                    </a:p>
                    <a:p>
                      <a:pPr marL="0" marR="0" lvl="0" indent="0" algn="ctr" defTabSz="914400" rtl="0" eaLnBrk="0" fontAlgn="base" latinLnBrk="0" hangingPunct="0">
                        <a:lnSpc>
                          <a:spcPct val="125000"/>
                        </a:lnSpc>
                        <a:spcBef>
                          <a:spcPct val="20000"/>
                        </a:spcBef>
                        <a:spcAft>
                          <a:spcPct val="0"/>
                        </a:spcAft>
                        <a:buClr>
                          <a:srgbClr val="990033"/>
                        </a:buClr>
                        <a:buSzTx/>
                        <a:buFont typeface="Monotype Sorts" pitchFamily="2" charset="2"/>
                        <a:buNone/>
                        <a:tabLst/>
                      </a:pPr>
                      <a:r>
                        <a:rPr kumimoji="0" lang="es-ES_tradnl" sz="1600" b="1" i="0" u="none" strike="noStrike" cap="none" normalizeH="0" baseline="0" dirty="0" err="1" smtClean="0">
                          <a:ln>
                            <a:noFill/>
                          </a:ln>
                          <a:solidFill>
                            <a:schemeClr val="tx1"/>
                          </a:solidFill>
                          <a:effectLst/>
                          <a:latin typeface="Verdana" pitchFamily="34" charset="0"/>
                        </a:rPr>
                        <a:t>Part</a:t>
                      </a:r>
                      <a:r>
                        <a:rPr kumimoji="0" lang="es-ES_tradnl" sz="1600" b="1" i="0" u="none" strike="noStrike" cap="none" normalizeH="0" baseline="0" dirty="0" smtClean="0">
                          <a:ln>
                            <a:noFill/>
                          </a:ln>
                          <a:solidFill>
                            <a:schemeClr val="tx1"/>
                          </a:solidFill>
                          <a:effectLst/>
                          <a:latin typeface="Verdana" pitchFamily="34" charset="0"/>
                        </a:rPr>
                        <a:t>. B (P≥5%)</a:t>
                      </a:r>
                    </a:p>
                    <a:p>
                      <a:pPr marL="0" marR="0" lvl="0" indent="0" algn="ctr" defTabSz="914400" rtl="0" eaLnBrk="0" fontAlgn="base" latinLnBrk="0" hangingPunct="0">
                        <a:lnSpc>
                          <a:spcPct val="125000"/>
                        </a:lnSpc>
                        <a:spcBef>
                          <a:spcPct val="20000"/>
                        </a:spcBef>
                        <a:spcAft>
                          <a:spcPct val="0"/>
                        </a:spcAft>
                        <a:buClr>
                          <a:srgbClr val="990033"/>
                        </a:buClr>
                        <a:buSzTx/>
                        <a:buFont typeface="Monotype Sorts" pitchFamily="2" charset="2"/>
                        <a:buNone/>
                        <a:tabLst/>
                      </a:pPr>
                      <a:r>
                        <a:rPr kumimoji="0" lang="es-ES_tradnl" sz="1600" b="1" i="0" u="none" strike="noStrike" cap="none" normalizeH="0" baseline="0" dirty="0" err="1" smtClean="0">
                          <a:ln>
                            <a:noFill/>
                          </a:ln>
                          <a:solidFill>
                            <a:schemeClr val="tx1"/>
                          </a:solidFill>
                          <a:effectLst/>
                          <a:latin typeface="Verdana" pitchFamily="34" charset="0"/>
                        </a:rPr>
                        <a:t>Part</a:t>
                      </a:r>
                      <a:r>
                        <a:rPr kumimoji="0" lang="es-ES_tradnl" sz="1600" b="1" i="0" u="none" strike="noStrike" cap="none" normalizeH="0" baseline="0" dirty="0" smtClean="0">
                          <a:ln>
                            <a:noFill/>
                          </a:ln>
                          <a:solidFill>
                            <a:schemeClr val="tx1"/>
                          </a:solidFill>
                          <a:effectLst/>
                          <a:latin typeface="Verdana" pitchFamily="34" charset="0"/>
                        </a:rPr>
                        <a:t>. C (P≥5%)</a:t>
                      </a:r>
                    </a:p>
                    <a:p>
                      <a:pPr marL="0" marR="0" lvl="0" indent="0" algn="ctr" defTabSz="914400" rtl="0" eaLnBrk="0" fontAlgn="base" latinLnBrk="0" hangingPunct="0">
                        <a:lnSpc>
                          <a:spcPct val="125000"/>
                        </a:lnSpc>
                        <a:spcBef>
                          <a:spcPct val="20000"/>
                        </a:spcBef>
                        <a:spcAft>
                          <a:spcPct val="0"/>
                        </a:spcAft>
                        <a:buClr>
                          <a:srgbClr val="990033"/>
                        </a:buClr>
                        <a:buSzTx/>
                        <a:buFont typeface="Monotype Sorts" pitchFamily="2" charset="2"/>
                        <a:buNone/>
                        <a:tabLst/>
                      </a:pPr>
                      <a:r>
                        <a:rPr kumimoji="0" lang="es-ES_tradnl" sz="1600" b="1" i="0" u="none" strike="noStrike" cap="none" normalizeH="0" baseline="0" dirty="0" err="1" smtClean="0">
                          <a:ln>
                            <a:noFill/>
                          </a:ln>
                          <a:solidFill>
                            <a:schemeClr val="tx1"/>
                          </a:solidFill>
                          <a:effectLst/>
                          <a:latin typeface="Verdana" pitchFamily="34" charset="0"/>
                        </a:rPr>
                        <a:t>Part</a:t>
                      </a:r>
                      <a:r>
                        <a:rPr kumimoji="0" lang="es-ES_tradnl" sz="1600" b="1" i="0" u="none" strike="noStrike" cap="none" normalizeH="0" baseline="0" dirty="0" smtClean="0">
                          <a:ln>
                            <a:noFill/>
                          </a:ln>
                          <a:solidFill>
                            <a:schemeClr val="tx1"/>
                          </a:solidFill>
                          <a:effectLst/>
                          <a:latin typeface="Verdana" pitchFamily="34" charset="0"/>
                        </a:rPr>
                        <a:t>. D (P≥5%)</a:t>
                      </a:r>
                    </a:p>
                    <a:p>
                      <a:pPr marL="0" marR="0" lvl="0" indent="0" algn="l" defTabSz="914400" rtl="0" eaLnBrk="0" fontAlgn="base" latinLnBrk="0" hangingPunct="0">
                        <a:lnSpc>
                          <a:spcPct val="125000"/>
                        </a:lnSpc>
                        <a:spcBef>
                          <a:spcPct val="20000"/>
                        </a:spcBef>
                        <a:spcAft>
                          <a:spcPct val="0"/>
                        </a:spcAft>
                        <a:buClr>
                          <a:srgbClr val="990033"/>
                        </a:buClr>
                        <a:buSzTx/>
                        <a:buFont typeface="Monotype Sorts" pitchFamily="2" charset="2"/>
                        <a:buNone/>
                        <a:tabLst/>
                      </a:pPr>
                      <a:r>
                        <a:rPr kumimoji="0" lang="es-ES_tradnl" sz="1600" b="1" i="0" u="none" strike="noStrike" cap="none" normalizeH="0" baseline="0" dirty="0" smtClean="0">
                          <a:ln>
                            <a:noFill/>
                          </a:ln>
                          <a:solidFill>
                            <a:schemeClr val="tx1"/>
                          </a:solidFill>
                          <a:effectLst/>
                          <a:latin typeface="Verdana" pitchFamily="34" charset="0"/>
                        </a:rPr>
                        <a:t>TESORERIA</a:t>
                      </a:r>
                    </a:p>
                    <a:p>
                      <a:pPr marL="0" marR="0" lvl="0" indent="0" algn="l" defTabSz="914400" rtl="0" eaLnBrk="0" fontAlgn="base" latinLnBrk="0" hangingPunct="0">
                        <a:lnSpc>
                          <a:spcPct val="125000"/>
                        </a:lnSpc>
                        <a:spcBef>
                          <a:spcPct val="20000"/>
                        </a:spcBef>
                        <a:spcAft>
                          <a:spcPct val="0"/>
                        </a:spcAft>
                        <a:buClr>
                          <a:srgbClr val="990033"/>
                        </a:buClr>
                        <a:buSzTx/>
                        <a:buFont typeface="Monotype Sorts" pitchFamily="2" charset="2"/>
                        <a:buNone/>
                        <a:tabLst/>
                      </a:pPr>
                      <a:r>
                        <a:rPr kumimoji="0" lang="es-ES_tradnl" sz="1600" b="1" i="0" u="none" strike="noStrike" cap="none" normalizeH="0" baseline="0" dirty="0" smtClean="0">
                          <a:ln>
                            <a:noFill/>
                          </a:ln>
                          <a:solidFill>
                            <a:schemeClr val="tx1"/>
                          </a:solidFill>
                          <a:effectLst/>
                          <a:latin typeface="Verdana" pitchFamily="34" charset="0"/>
                        </a:rPr>
                        <a:t>Otras participaciones………….</a:t>
                      </a:r>
                    </a:p>
                    <a:p>
                      <a:pPr marL="0" marR="0" lvl="0" indent="0" algn="l" defTabSz="914400" rtl="0" eaLnBrk="0" fontAlgn="base" latinLnBrk="0" hangingPunct="0">
                        <a:lnSpc>
                          <a:spcPct val="125000"/>
                        </a:lnSpc>
                        <a:spcBef>
                          <a:spcPct val="20000"/>
                        </a:spcBef>
                        <a:spcAft>
                          <a:spcPct val="0"/>
                        </a:spcAft>
                        <a:buClr>
                          <a:srgbClr val="990033"/>
                        </a:buClr>
                        <a:buSzTx/>
                        <a:buFont typeface="Monotype Sorts" pitchFamily="2" charset="2"/>
                        <a:buNone/>
                        <a:tabLst/>
                      </a:pPr>
                      <a:r>
                        <a:rPr kumimoji="0" lang="es-ES_tradnl" sz="1600" b="1" i="0" u="none" strike="noStrike" cap="none" normalizeH="0" baseline="0" dirty="0" smtClean="0">
                          <a:ln>
                            <a:noFill/>
                          </a:ln>
                          <a:solidFill>
                            <a:schemeClr val="tx1"/>
                          </a:solidFill>
                          <a:effectLst/>
                          <a:latin typeface="Verdana" pitchFamily="34" charset="0"/>
                        </a:rPr>
                        <a:t>………….</a:t>
                      </a:r>
                    </a:p>
                    <a:p>
                      <a:pPr marL="0" marR="0" lvl="0" indent="0" algn="ctr" defTabSz="914400" rtl="0" eaLnBrk="0" fontAlgn="base" latinLnBrk="0" hangingPunct="0">
                        <a:lnSpc>
                          <a:spcPct val="125000"/>
                        </a:lnSpc>
                        <a:spcBef>
                          <a:spcPct val="20000"/>
                        </a:spcBef>
                        <a:spcAft>
                          <a:spcPct val="0"/>
                        </a:spcAft>
                        <a:buClr>
                          <a:srgbClr val="990033"/>
                        </a:buClr>
                        <a:buSzTx/>
                        <a:buFont typeface="Monotype Sorts" pitchFamily="2" charset="2"/>
                        <a:buNone/>
                        <a:tabLst/>
                      </a:pPr>
                      <a:endParaRPr kumimoji="0" lang="es-ES_tradnl" sz="1600" b="1" i="0" u="none" strike="noStrike" cap="none" normalizeH="0" baseline="0" dirty="0" smtClean="0">
                        <a:ln>
                          <a:noFill/>
                        </a:ln>
                        <a:solidFill>
                          <a:schemeClr val="tx1"/>
                        </a:solidFill>
                        <a:effectLst/>
                        <a:latin typeface="Verdana" pitchFamily="34" charset="0"/>
                      </a:endParaRPr>
                    </a:p>
                  </a:txBody>
                  <a:tcPr marL="90358" marR="90358" marT="49477" marB="4947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ctr" defTabSz="914400" rtl="0" eaLnBrk="0" fontAlgn="base" latinLnBrk="0" hangingPunct="0">
                        <a:lnSpc>
                          <a:spcPct val="125000"/>
                        </a:lnSpc>
                        <a:spcBef>
                          <a:spcPct val="20000"/>
                        </a:spcBef>
                        <a:spcAft>
                          <a:spcPct val="0"/>
                        </a:spcAft>
                        <a:buClr>
                          <a:srgbClr val="990033"/>
                        </a:buClr>
                        <a:buSzTx/>
                        <a:buFont typeface="Monotype Sorts" pitchFamily="2" charset="2"/>
                        <a:buNone/>
                        <a:tabLst/>
                      </a:pPr>
                      <a:endParaRPr kumimoji="0" lang="es-ES" sz="600" b="1" i="0" u="none" strike="noStrike" cap="none" normalizeH="0" baseline="0" dirty="0" smtClean="0">
                        <a:ln>
                          <a:noFill/>
                        </a:ln>
                        <a:solidFill>
                          <a:schemeClr val="tx1"/>
                        </a:solidFill>
                        <a:effectLst/>
                        <a:latin typeface="Verdana" pitchFamily="34" charset="0"/>
                      </a:endParaRPr>
                    </a:p>
                    <a:p>
                      <a:pPr marL="0" marR="0" lvl="0" indent="0" algn="ctr" defTabSz="914400" rtl="0" eaLnBrk="0" fontAlgn="base" latinLnBrk="0" hangingPunct="0">
                        <a:lnSpc>
                          <a:spcPct val="125000"/>
                        </a:lnSpc>
                        <a:spcBef>
                          <a:spcPct val="20000"/>
                        </a:spcBef>
                        <a:spcAft>
                          <a:spcPct val="0"/>
                        </a:spcAft>
                        <a:buClr>
                          <a:srgbClr val="990033"/>
                        </a:buClr>
                        <a:buSzTx/>
                        <a:buFont typeface="Monotype Sorts" pitchFamily="2" charset="2"/>
                        <a:buNone/>
                        <a:tabLst/>
                      </a:pPr>
                      <a:endParaRPr kumimoji="0" lang="es-ES" sz="600" b="1" i="0" u="none" strike="noStrike" cap="none" normalizeH="0" baseline="0" dirty="0" smtClean="0">
                        <a:ln>
                          <a:noFill/>
                        </a:ln>
                        <a:solidFill>
                          <a:schemeClr val="tx1"/>
                        </a:solidFill>
                        <a:effectLst/>
                        <a:latin typeface="Verdana" pitchFamily="34" charset="0"/>
                      </a:endParaRPr>
                    </a:p>
                    <a:p>
                      <a:pPr marL="0" marR="0" lvl="0" indent="0" algn="ctr" defTabSz="914400" rtl="0" eaLnBrk="0" fontAlgn="base" latinLnBrk="0" hangingPunct="0">
                        <a:lnSpc>
                          <a:spcPct val="125000"/>
                        </a:lnSpc>
                        <a:spcBef>
                          <a:spcPct val="20000"/>
                        </a:spcBef>
                        <a:spcAft>
                          <a:spcPct val="0"/>
                        </a:spcAft>
                        <a:buClr>
                          <a:srgbClr val="990033"/>
                        </a:buClr>
                        <a:buSzTx/>
                        <a:buFont typeface="Monotype Sorts" pitchFamily="2" charset="2"/>
                        <a:buNone/>
                        <a:tabLst/>
                      </a:pPr>
                      <a:r>
                        <a:rPr kumimoji="0" lang="es-ES" sz="1600" b="1" i="0" u="none" strike="noStrike" cap="none" normalizeH="0" baseline="0" dirty="0" smtClean="0">
                          <a:ln>
                            <a:noFill/>
                          </a:ln>
                          <a:solidFill>
                            <a:schemeClr val="tx1"/>
                          </a:solidFill>
                          <a:effectLst/>
                          <a:latin typeface="Verdana" pitchFamily="34" charset="0"/>
                        </a:rPr>
                        <a:t>PATRIMONIO NETO</a:t>
                      </a:r>
                    </a:p>
                    <a:p>
                      <a:pPr marL="0" marR="0" lvl="0" indent="0" algn="ctr" defTabSz="914400" rtl="0" eaLnBrk="0" fontAlgn="base" latinLnBrk="0" hangingPunct="0">
                        <a:lnSpc>
                          <a:spcPct val="125000"/>
                        </a:lnSpc>
                        <a:spcBef>
                          <a:spcPct val="20000"/>
                        </a:spcBef>
                        <a:spcAft>
                          <a:spcPct val="0"/>
                        </a:spcAft>
                        <a:buClr>
                          <a:srgbClr val="990033"/>
                        </a:buClr>
                        <a:buSzTx/>
                        <a:buFont typeface="Monotype Sorts" pitchFamily="2" charset="2"/>
                        <a:buNone/>
                        <a:tabLst/>
                      </a:pPr>
                      <a:endParaRPr kumimoji="0" lang="es-ES" sz="1600" b="1" i="0" u="none" strike="noStrike" cap="none" normalizeH="0" baseline="0" dirty="0" smtClean="0">
                        <a:ln>
                          <a:noFill/>
                        </a:ln>
                        <a:solidFill>
                          <a:schemeClr val="tx1"/>
                        </a:solidFill>
                        <a:effectLst/>
                        <a:latin typeface="Verdana" pitchFamily="34" charset="0"/>
                      </a:endParaRPr>
                    </a:p>
                    <a:p>
                      <a:pPr marL="0" marR="0" lvl="0" indent="0" algn="ctr" defTabSz="914400" rtl="0" eaLnBrk="0" fontAlgn="base" latinLnBrk="0" hangingPunct="0">
                        <a:lnSpc>
                          <a:spcPct val="125000"/>
                        </a:lnSpc>
                        <a:spcBef>
                          <a:spcPct val="20000"/>
                        </a:spcBef>
                        <a:spcAft>
                          <a:spcPct val="0"/>
                        </a:spcAft>
                        <a:buClr>
                          <a:srgbClr val="990033"/>
                        </a:buClr>
                        <a:buSzTx/>
                        <a:buFont typeface="Monotype Sorts" pitchFamily="2" charset="2"/>
                        <a:buNone/>
                        <a:tabLst/>
                      </a:pPr>
                      <a:endParaRPr kumimoji="0" lang="es-ES" sz="1600" b="1" i="0" u="none" strike="noStrike" cap="none" normalizeH="0" baseline="0" dirty="0" smtClean="0">
                        <a:ln>
                          <a:noFill/>
                        </a:ln>
                        <a:solidFill>
                          <a:schemeClr val="tx1"/>
                        </a:solidFill>
                        <a:effectLst/>
                        <a:latin typeface="Verdana" pitchFamily="34" charset="0"/>
                      </a:endParaRPr>
                    </a:p>
                    <a:p>
                      <a:pPr marL="0" marR="0" lvl="0" indent="0" algn="ctr" defTabSz="914400" rtl="0" eaLnBrk="0" fontAlgn="base" latinLnBrk="0" hangingPunct="0">
                        <a:lnSpc>
                          <a:spcPct val="125000"/>
                        </a:lnSpc>
                        <a:spcBef>
                          <a:spcPct val="20000"/>
                        </a:spcBef>
                        <a:spcAft>
                          <a:spcPct val="0"/>
                        </a:spcAft>
                        <a:buClr>
                          <a:srgbClr val="990033"/>
                        </a:buClr>
                        <a:buSzTx/>
                        <a:buFont typeface="Monotype Sorts" pitchFamily="2" charset="2"/>
                        <a:buNone/>
                        <a:tabLst/>
                      </a:pPr>
                      <a:r>
                        <a:rPr kumimoji="0" lang="es-ES" sz="1600" b="1" i="0" u="none" strike="noStrike" cap="none" normalizeH="0" baseline="0" dirty="0" smtClean="0">
                          <a:ln>
                            <a:noFill/>
                          </a:ln>
                          <a:solidFill>
                            <a:schemeClr val="tx1"/>
                          </a:solidFill>
                          <a:effectLst/>
                          <a:latin typeface="Verdana" pitchFamily="34" charset="0"/>
                        </a:rPr>
                        <a:t>PASIVO NO CORRIENTE</a:t>
                      </a:r>
                    </a:p>
                    <a:p>
                      <a:pPr marL="0" marR="0" lvl="0" indent="0" algn="ctr" defTabSz="914400" rtl="0" eaLnBrk="0" fontAlgn="base" latinLnBrk="0" hangingPunct="0">
                        <a:lnSpc>
                          <a:spcPct val="125000"/>
                        </a:lnSpc>
                        <a:spcBef>
                          <a:spcPct val="20000"/>
                        </a:spcBef>
                        <a:spcAft>
                          <a:spcPct val="0"/>
                        </a:spcAft>
                        <a:buClr>
                          <a:srgbClr val="990033"/>
                        </a:buClr>
                        <a:buSzTx/>
                        <a:buFont typeface="Monotype Sorts" pitchFamily="2" charset="2"/>
                        <a:buNone/>
                        <a:tabLst/>
                      </a:pPr>
                      <a:endParaRPr kumimoji="0" lang="es-ES" sz="1600" b="1" i="0" u="none" strike="noStrike" cap="none" normalizeH="0" baseline="0" dirty="0" smtClean="0">
                        <a:ln>
                          <a:noFill/>
                        </a:ln>
                        <a:solidFill>
                          <a:schemeClr val="tx1"/>
                        </a:solidFill>
                        <a:effectLst/>
                        <a:latin typeface="Verdana" pitchFamily="34" charset="0"/>
                      </a:endParaRPr>
                    </a:p>
                    <a:p>
                      <a:pPr marL="0" marR="0" lvl="0" indent="0" algn="ctr" defTabSz="914400" rtl="0" eaLnBrk="0" fontAlgn="base" latinLnBrk="0" hangingPunct="0">
                        <a:lnSpc>
                          <a:spcPct val="125000"/>
                        </a:lnSpc>
                        <a:spcBef>
                          <a:spcPct val="20000"/>
                        </a:spcBef>
                        <a:spcAft>
                          <a:spcPct val="0"/>
                        </a:spcAft>
                        <a:buClr>
                          <a:srgbClr val="990033"/>
                        </a:buClr>
                        <a:buSzTx/>
                        <a:buFont typeface="Monotype Sorts" pitchFamily="2" charset="2"/>
                        <a:buNone/>
                        <a:tabLst/>
                      </a:pPr>
                      <a:r>
                        <a:rPr kumimoji="0" lang="es-ES" sz="1600" b="1" i="0" u="none" strike="noStrike" cap="none" normalizeH="0" baseline="0" dirty="0" smtClean="0">
                          <a:ln>
                            <a:noFill/>
                          </a:ln>
                          <a:solidFill>
                            <a:schemeClr val="tx1"/>
                          </a:solidFill>
                          <a:effectLst/>
                          <a:latin typeface="Verdana" pitchFamily="34" charset="0"/>
                        </a:rPr>
                        <a:t>PASIVO</a:t>
                      </a:r>
                    </a:p>
                    <a:p>
                      <a:pPr marL="0" marR="0" lvl="0" indent="0" algn="ctr" defTabSz="914400" rtl="0" eaLnBrk="0" fontAlgn="base" latinLnBrk="0" hangingPunct="0">
                        <a:lnSpc>
                          <a:spcPct val="125000"/>
                        </a:lnSpc>
                        <a:spcBef>
                          <a:spcPct val="20000"/>
                        </a:spcBef>
                        <a:spcAft>
                          <a:spcPct val="0"/>
                        </a:spcAft>
                        <a:buClr>
                          <a:srgbClr val="990033"/>
                        </a:buClr>
                        <a:buSzTx/>
                        <a:buFont typeface="Monotype Sorts" pitchFamily="2" charset="2"/>
                        <a:buNone/>
                        <a:tabLst/>
                      </a:pPr>
                      <a:r>
                        <a:rPr kumimoji="0" lang="es-ES" sz="1600" b="1" i="0" u="none" strike="noStrike" cap="none" normalizeH="0" baseline="0" dirty="0" smtClean="0">
                          <a:ln>
                            <a:noFill/>
                          </a:ln>
                          <a:solidFill>
                            <a:schemeClr val="tx1"/>
                          </a:solidFill>
                          <a:effectLst/>
                          <a:latin typeface="Verdana" pitchFamily="34" charset="0"/>
                        </a:rPr>
                        <a:t> CORRIENTE</a:t>
                      </a:r>
                    </a:p>
                    <a:p>
                      <a:pPr marL="0" marR="0" lvl="0" indent="0" algn="ctr" defTabSz="914400" rtl="0" eaLnBrk="0" fontAlgn="base" latinLnBrk="0" hangingPunct="0">
                        <a:lnSpc>
                          <a:spcPct val="125000"/>
                        </a:lnSpc>
                        <a:spcBef>
                          <a:spcPct val="20000"/>
                        </a:spcBef>
                        <a:spcAft>
                          <a:spcPct val="0"/>
                        </a:spcAft>
                        <a:buClr>
                          <a:srgbClr val="990033"/>
                        </a:buClr>
                        <a:buSzTx/>
                        <a:buFont typeface="Monotype Sorts" pitchFamily="2" charset="2"/>
                        <a:buNone/>
                        <a:tabLst/>
                      </a:pPr>
                      <a:endParaRPr kumimoji="0" lang="es-ES" sz="1600" b="1" i="0" u="none" strike="noStrike" cap="none" normalizeH="0" baseline="0" dirty="0" smtClean="0">
                        <a:ln>
                          <a:noFill/>
                        </a:ln>
                        <a:solidFill>
                          <a:schemeClr val="tx1"/>
                        </a:solidFill>
                        <a:effectLst/>
                        <a:latin typeface="Verdana" pitchFamily="34" charset="0"/>
                      </a:endParaRPr>
                    </a:p>
                    <a:p>
                      <a:pPr marL="0" marR="0" lvl="0" indent="0" algn="ctr" defTabSz="914400" rtl="0" eaLnBrk="0" fontAlgn="base" latinLnBrk="0" hangingPunct="0">
                        <a:lnSpc>
                          <a:spcPct val="125000"/>
                        </a:lnSpc>
                        <a:spcBef>
                          <a:spcPct val="20000"/>
                        </a:spcBef>
                        <a:spcAft>
                          <a:spcPct val="0"/>
                        </a:spcAft>
                        <a:buClr>
                          <a:srgbClr val="990033"/>
                        </a:buClr>
                        <a:buSzTx/>
                        <a:buFont typeface="Monotype Sorts" pitchFamily="2" charset="2"/>
                        <a:buNone/>
                        <a:tabLst/>
                      </a:pPr>
                      <a:endParaRPr kumimoji="0" lang="es-ES" sz="600" b="1" i="0" u="none" strike="noStrike" cap="none" normalizeH="0" baseline="0" dirty="0" smtClean="0">
                        <a:ln>
                          <a:noFill/>
                        </a:ln>
                        <a:solidFill>
                          <a:schemeClr val="tx1"/>
                        </a:solidFill>
                        <a:effectLst/>
                        <a:latin typeface="Verdana" pitchFamily="34" charset="0"/>
                      </a:endParaRPr>
                    </a:p>
                  </a:txBody>
                  <a:tcPr marL="90358" marR="90358" marT="49477" marB="49477"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r>
            </a:tbl>
          </a:graphicData>
        </a:graphic>
      </p:graphicFrame>
      <p:graphicFrame>
        <p:nvGraphicFramePr>
          <p:cNvPr id="8" name="Group 21"/>
          <p:cNvGraphicFramePr>
            <a:graphicFrameLocks noGrp="1"/>
          </p:cNvGraphicFramePr>
          <p:nvPr>
            <p:extLst>
              <p:ext uri="{D42A27DB-BD31-4B8C-83A1-F6EECF244321}">
                <p14:modId xmlns:p14="http://schemas.microsoft.com/office/powerpoint/2010/main" val="1608656300"/>
              </p:ext>
            </p:extLst>
          </p:nvPr>
        </p:nvGraphicFramePr>
        <p:xfrm>
          <a:off x="4716016" y="1600200"/>
          <a:ext cx="3888432" cy="4375432"/>
        </p:xfrm>
        <a:graphic>
          <a:graphicData uri="http://schemas.openxmlformats.org/drawingml/2006/table">
            <a:tbl>
              <a:tblPr/>
              <a:tblGrid>
                <a:gridCol w="2016224"/>
                <a:gridCol w="1872208"/>
              </a:tblGrid>
              <a:tr h="375763">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ctr" defTabSz="914400" rtl="0" eaLnBrk="0" fontAlgn="base" latinLnBrk="0" hangingPunct="0">
                        <a:lnSpc>
                          <a:spcPct val="125000"/>
                        </a:lnSpc>
                        <a:spcBef>
                          <a:spcPct val="20000"/>
                        </a:spcBef>
                        <a:spcAft>
                          <a:spcPct val="0"/>
                        </a:spcAft>
                        <a:buClr>
                          <a:srgbClr val="990033"/>
                        </a:buClr>
                        <a:buSzTx/>
                        <a:buFont typeface="Monotype Sorts" pitchFamily="2" charset="2"/>
                        <a:buNone/>
                        <a:tabLst/>
                      </a:pPr>
                      <a:r>
                        <a:rPr kumimoji="0" lang="es-ES_tradnl" sz="1600" b="1" i="0" u="none" strike="noStrike" cap="none" normalizeH="0" baseline="0" dirty="0" smtClean="0">
                          <a:ln>
                            <a:noFill/>
                          </a:ln>
                          <a:solidFill>
                            <a:schemeClr val="tx1"/>
                          </a:solidFill>
                          <a:effectLst/>
                          <a:latin typeface="Verdana" pitchFamily="34" charset="0"/>
                        </a:rPr>
                        <a:t>ACTIVO</a:t>
                      </a:r>
                    </a:p>
                  </a:txBody>
                  <a:tcPr marL="90358" marR="90358" marT="49477" marB="4947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lumMod val="75000"/>
                      </a:srgbClr>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0" fontAlgn="base" latinLnBrk="0" hangingPunct="0">
                        <a:lnSpc>
                          <a:spcPct val="125000"/>
                        </a:lnSpc>
                        <a:spcBef>
                          <a:spcPct val="20000"/>
                        </a:spcBef>
                        <a:spcAft>
                          <a:spcPct val="0"/>
                        </a:spcAft>
                        <a:buClr>
                          <a:srgbClr val="990033"/>
                        </a:buClr>
                        <a:buSzTx/>
                        <a:buFont typeface="Monotype Sorts" pitchFamily="2" charset="2"/>
                        <a:buNone/>
                        <a:tabLst/>
                      </a:pPr>
                      <a:r>
                        <a:rPr lang="es-ES" sz="1600" b="1" dirty="0" smtClean="0">
                          <a:latin typeface="+mn-lt"/>
                        </a:rPr>
                        <a:t>P. NETO  y  PASIVO</a:t>
                      </a:r>
                      <a:endParaRPr kumimoji="0" lang="es-ES" sz="1600" b="1" i="0" u="none" strike="noStrike" cap="none" normalizeH="0" baseline="0" dirty="0" smtClean="0">
                        <a:ln>
                          <a:noFill/>
                        </a:ln>
                        <a:solidFill>
                          <a:schemeClr val="tx1"/>
                        </a:solidFill>
                        <a:effectLst/>
                        <a:latin typeface="+mn-lt"/>
                      </a:endParaRPr>
                    </a:p>
                  </a:txBody>
                  <a:tcPr marL="90358" marR="90358" marT="49477" marB="49477"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lumMod val="75000"/>
                      </a:srgbClr>
                    </a:solidFill>
                  </a:tcPr>
                </a:tc>
              </a:tr>
              <a:tr h="2405366">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ctr" defTabSz="914400" rtl="0" eaLnBrk="0" fontAlgn="base" latinLnBrk="0" hangingPunct="0">
                        <a:lnSpc>
                          <a:spcPct val="125000"/>
                        </a:lnSpc>
                        <a:spcBef>
                          <a:spcPct val="20000"/>
                        </a:spcBef>
                        <a:spcAft>
                          <a:spcPct val="0"/>
                        </a:spcAft>
                        <a:buClr>
                          <a:srgbClr val="990033"/>
                        </a:buClr>
                        <a:buSzTx/>
                        <a:buFont typeface="Monotype Sorts" pitchFamily="2" charset="2"/>
                        <a:buNone/>
                        <a:tabLst/>
                      </a:pPr>
                      <a:endParaRPr kumimoji="0" lang="es-ES_tradnl" sz="600" b="0" i="0" u="none" strike="noStrike" cap="none" normalizeH="0" baseline="0" dirty="0" smtClean="0">
                        <a:ln>
                          <a:noFill/>
                        </a:ln>
                        <a:solidFill>
                          <a:schemeClr val="tx1"/>
                        </a:solidFill>
                        <a:effectLst/>
                        <a:latin typeface="Verdana" pitchFamily="34" charset="0"/>
                      </a:endParaRPr>
                    </a:p>
                    <a:p>
                      <a:pPr marL="0" marR="0" lvl="0" indent="0" algn="ctr" defTabSz="914400" rtl="0" eaLnBrk="0" fontAlgn="base" latinLnBrk="0" hangingPunct="0">
                        <a:lnSpc>
                          <a:spcPct val="125000"/>
                        </a:lnSpc>
                        <a:spcBef>
                          <a:spcPct val="20000"/>
                        </a:spcBef>
                        <a:spcAft>
                          <a:spcPct val="0"/>
                        </a:spcAft>
                        <a:buClr>
                          <a:srgbClr val="990033"/>
                        </a:buClr>
                        <a:buSzTx/>
                        <a:buFont typeface="Monotype Sorts" pitchFamily="2" charset="2"/>
                        <a:buNone/>
                        <a:tabLst/>
                      </a:pPr>
                      <a:r>
                        <a:rPr kumimoji="0" lang="es-ES_tradnl" sz="1600" b="1" i="0" u="none" strike="noStrike" cap="none" normalizeH="0" baseline="0" dirty="0" err="1" smtClean="0">
                          <a:ln>
                            <a:noFill/>
                          </a:ln>
                          <a:solidFill>
                            <a:schemeClr val="tx1"/>
                          </a:solidFill>
                          <a:effectLst/>
                          <a:latin typeface="Verdana" pitchFamily="34" charset="0"/>
                        </a:rPr>
                        <a:t>Part</a:t>
                      </a:r>
                      <a:r>
                        <a:rPr kumimoji="0" lang="es-ES_tradnl" sz="1600" b="1" i="0" u="none" strike="noStrike" cap="none" normalizeH="0" baseline="0" dirty="0" smtClean="0">
                          <a:ln>
                            <a:noFill/>
                          </a:ln>
                          <a:solidFill>
                            <a:schemeClr val="tx1"/>
                          </a:solidFill>
                          <a:effectLst/>
                          <a:latin typeface="Verdana" pitchFamily="34" charset="0"/>
                        </a:rPr>
                        <a:t>. A (P≥5%)</a:t>
                      </a:r>
                    </a:p>
                    <a:p>
                      <a:pPr marL="0" marR="0" lvl="0" indent="0" algn="ctr" defTabSz="914400" rtl="0" eaLnBrk="0" fontAlgn="base" latinLnBrk="0" hangingPunct="0">
                        <a:lnSpc>
                          <a:spcPct val="125000"/>
                        </a:lnSpc>
                        <a:spcBef>
                          <a:spcPct val="20000"/>
                        </a:spcBef>
                        <a:spcAft>
                          <a:spcPct val="0"/>
                        </a:spcAft>
                        <a:buClr>
                          <a:srgbClr val="990033"/>
                        </a:buClr>
                        <a:buSzTx/>
                        <a:buFont typeface="Monotype Sorts" pitchFamily="2" charset="2"/>
                        <a:buNone/>
                        <a:tabLst/>
                      </a:pPr>
                      <a:r>
                        <a:rPr kumimoji="0" lang="es-ES_tradnl" sz="1600" b="1" i="0" u="none" strike="noStrike" cap="none" normalizeH="0" baseline="0" dirty="0" err="1" smtClean="0">
                          <a:ln>
                            <a:noFill/>
                          </a:ln>
                          <a:solidFill>
                            <a:schemeClr val="tx1"/>
                          </a:solidFill>
                          <a:effectLst/>
                          <a:latin typeface="Verdana" pitchFamily="34" charset="0"/>
                        </a:rPr>
                        <a:t>Part</a:t>
                      </a:r>
                      <a:r>
                        <a:rPr kumimoji="0" lang="es-ES_tradnl" sz="1600" b="1" i="0" u="none" strike="noStrike" cap="none" normalizeH="0" baseline="0" dirty="0" smtClean="0">
                          <a:ln>
                            <a:noFill/>
                          </a:ln>
                          <a:solidFill>
                            <a:schemeClr val="tx1"/>
                          </a:solidFill>
                          <a:effectLst/>
                          <a:latin typeface="Verdana" pitchFamily="34" charset="0"/>
                        </a:rPr>
                        <a:t>. B (P≥5%)</a:t>
                      </a:r>
                    </a:p>
                    <a:p>
                      <a:pPr marL="0" marR="0" lvl="0" indent="0" algn="ctr" defTabSz="914400" rtl="0" eaLnBrk="0" fontAlgn="base" latinLnBrk="0" hangingPunct="0">
                        <a:lnSpc>
                          <a:spcPct val="125000"/>
                        </a:lnSpc>
                        <a:spcBef>
                          <a:spcPct val="20000"/>
                        </a:spcBef>
                        <a:spcAft>
                          <a:spcPct val="0"/>
                        </a:spcAft>
                        <a:buClr>
                          <a:srgbClr val="990033"/>
                        </a:buClr>
                        <a:buSzTx/>
                        <a:buFont typeface="Monotype Sorts" pitchFamily="2" charset="2"/>
                        <a:buNone/>
                        <a:tabLst/>
                      </a:pPr>
                      <a:r>
                        <a:rPr kumimoji="0" lang="es-ES_tradnl" sz="1600" b="1" i="0" u="none" strike="noStrike" cap="none" normalizeH="0" baseline="0" dirty="0" err="1" smtClean="0">
                          <a:ln>
                            <a:noFill/>
                          </a:ln>
                          <a:solidFill>
                            <a:schemeClr val="tx1"/>
                          </a:solidFill>
                          <a:effectLst/>
                          <a:latin typeface="Verdana" pitchFamily="34" charset="0"/>
                        </a:rPr>
                        <a:t>Part</a:t>
                      </a:r>
                      <a:r>
                        <a:rPr kumimoji="0" lang="es-ES_tradnl" sz="1600" b="1" i="0" u="none" strike="noStrike" cap="none" normalizeH="0" baseline="0" dirty="0" smtClean="0">
                          <a:ln>
                            <a:noFill/>
                          </a:ln>
                          <a:solidFill>
                            <a:schemeClr val="tx1"/>
                          </a:solidFill>
                          <a:effectLst/>
                          <a:latin typeface="Verdana" pitchFamily="34" charset="0"/>
                        </a:rPr>
                        <a:t>. C (P≥5%)</a:t>
                      </a:r>
                    </a:p>
                    <a:p>
                      <a:pPr marL="0" marR="0" lvl="0" indent="0" algn="ctr" defTabSz="914400" rtl="0" eaLnBrk="0" fontAlgn="base" latinLnBrk="0" hangingPunct="0">
                        <a:lnSpc>
                          <a:spcPct val="125000"/>
                        </a:lnSpc>
                        <a:spcBef>
                          <a:spcPct val="20000"/>
                        </a:spcBef>
                        <a:spcAft>
                          <a:spcPct val="0"/>
                        </a:spcAft>
                        <a:buClr>
                          <a:srgbClr val="990033"/>
                        </a:buClr>
                        <a:buSzTx/>
                        <a:buFont typeface="Monotype Sorts" pitchFamily="2" charset="2"/>
                        <a:buNone/>
                        <a:tabLst/>
                      </a:pPr>
                      <a:r>
                        <a:rPr kumimoji="0" lang="es-ES_tradnl" sz="1600" b="1" i="0" u="none" strike="noStrike" cap="none" normalizeH="0" baseline="0" dirty="0" err="1" smtClean="0">
                          <a:ln>
                            <a:noFill/>
                          </a:ln>
                          <a:solidFill>
                            <a:schemeClr val="tx1"/>
                          </a:solidFill>
                          <a:effectLst/>
                          <a:latin typeface="Verdana" pitchFamily="34" charset="0"/>
                        </a:rPr>
                        <a:t>Part</a:t>
                      </a:r>
                      <a:r>
                        <a:rPr kumimoji="0" lang="es-ES_tradnl" sz="1600" b="1" i="0" u="none" strike="noStrike" cap="none" normalizeH="0" baseline="0" dirty="0" smtClean="0">
                          <a:ln>
                            <a:noFill/>
                          </a:ln>
                          <a:solidFill>
                            <a:schemeClr val="tx1"/>
                          </a:solidFill>
                          <a:effectLst/>
                          <a:latin typeface="Verdana" pitchFamily="34" charset="0"/>
                        </a:rPr>
                        <a:t>. D (P≥5%)</a:t>
                      </a:r>
                    </a:p>
                    <a:p>
                      <a:pPr marL="0" marR="0" lvl="0" indent="0" algn="l" defTabSz="914400" rtl="0" eaLnBrk="0" fontAlgn="base" latinLnBrk="0" hangingPunct="0">
                        <a:lnSpc>
                          <a:spcPct val="125000"/>
                        </a:lnSpc>
                        <a:spcBef>
                          <a:spcPct val="20000"/>
                        </a:spcBef>
                        <a:spcAft>
                          <a:spcPct val="0"/>
                        </a:spcAft>
                        <a:buClr>
                          <a:srgbClr val="990033"/>
                        </a:buClr>
                        <a:buSzTx/>
                        <a:buFont typeface="Monotype Sorts" pitchFamily="2" charset="2"/>
                        <a:buNone/>
                        <a:tabLst/>
                      </a:pPr>
                      <a:r>
                        <a:rPr kumimoji="0" lang="es-ES_tradnl" sz="1600" b="1" i="0" u="none" strike="noStrike" cap="none" normalizeH="0" baseline="0" dirty="0" smtClean="0">
                          <a:ln>
                            <a:noFill/>
                          </a:ln>
                          <a:solidFill>
                            <a:schemeClr val="tx1"/>
                          </a:solidFill>
                          <a:effectLst/>
                          <a:latin typeface="Verdana" pitchFamily="34" charset="0"/>
                        </a:rPr>
                        <a:t>TESORERIA</a:t>
                      </a:r>
                    </a:p>
                    <a:p>
                      <a:pPr marL="0" marR="0" lvl="0" indent="0" algn="l" defTabSz="914400" rtl="0" eaLnBrk="0" fontAlgn="base" latinLnBrk="0" hangingPunct="0">
                        <a:lnSpc>
                          <a:spcPct val="125000"/>
                        </a:lnSpc>
                        <a:spcBef>
                          <a:spcPct val="20000"/>
                        </a:spcBef>
                        <a:spcAft>
                          <a:spcPct val="0"/>
                        </a:spcAft>
                        <a:buClr>
                          <a:srgbClr val="990033"/>
                        </a:buClr>
                        <a:buSzTx/>
                        <a:buFont typeface="Monotype Sorts" pitchFamily="2" charset="2"/>
                        <a:buNone/>
                        <a:tabLst/>
                      </a:pPr>
                      <a:r>
                        <a:rPr kumimoji="0" lang="es-ES_tradnl" sz="1600" b="1" i="0" u="none" strike="noStrike" cap="none" normalizeH="0" baseline="0" dirty="0" smtClean="0">
                          <a:ln>
                            <a:noFill/>
                          </a:ln>
                          <a:solidFill>
                            <a:schemeClr val="tx1"/>
                          </a:solidFill>
                          <a:effectLst/>
                          <a:latin typeface="Verdana" pitchFamily="34" charset="0"/>
                        </a:rPr>
                        <a:t>……………..</a:t>
                      </a:r>
                    </a:p>
                  </a:txBody>
                  <a:tcPr marL="90358" marR="90358" marT="49477" marB="4947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solidFill>
                  </a:tcPr>
                </a:tc>
                <a:tc rowSpan="2">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ctr" defTabSz="914400" rtl="0" eaLnBrk="0" fontAlgn="base" latinLnBrk="0" hangingPunct="0">
                        <a:lnSpc>
                          <a:spcPct val="125000"/>
                        </a:lnSpc>
                        <a:spcBef>
                          <a:spcPct val="20000"/>
                        </a:spcBef>
                        <a:spcAft>
                          <a:spcPct val="0"/>
                        </a:spcAft>
                        <a:buClr>
                          <a:srgbClr val="990033"/>
                        </a:buClr>
                        <a:buSzTx/>
                        <a:buFont typeface="Monotype Sorts" pitchFamily="2" charset="2"/>
                        <a:buNone/>
                        <a:tabLst/>
                      </a:pPr>
                      <a:endParaRPr kumimoji="0" lang="es-ES" sz="600" b="1" i="0" u="none" strike="noStrike" cap="none" normalizeH="0" baseline="0" dirty="0" smtClean="0">
                        <a:ln>
                          <a:noFill/>
                        </a:ln>
                        <a:solidFill>
                          <a:schemeClr val="tx1"/>
                        </a:solidFill>
                        <a:effectLst/>
                        <a:latin typeface="Verdana" pitchFamily="34" charset="0"/>
                      </a:endParaRPr>
                    </a:p>
                    <a:p>
                      <a:pPr marL="0" marR="0" lvl="0" indent="0" algn="ctr" defTabSz="914400" rtl="0" eaLnBrk="0" fontAlgn="base" latinLnBrk="0" hangingPunct="0">
                        <a:lnSpc>
                          <a:spcPct val="125000"/>
                        </a:lnSpc>
                        <a:spcBef>
                          <a:spcPct val="20000"/>
                        </a:spcBef>
                        <a:spcAft>
                          <a:spcPct val="0"/>
                        </a:spcAft>
                        <a:buClr>
                          <a:srgbClr val="990033"/>
                        </a:buClr>
                        <a:buSzTx/>
                        <a:buFont typeface="Monotype Sorts" pitchFamily="2" charset="2"/>
                        <a:buNone/>
                        <a:tabLst/>
                      </a:pPr>
                      <a:endParaRPr kumimoji="0" lang="es-ES" sz="600" b="1" i="0" u="none" strike="noStrike" cap="none" normalizeH="0" baseline="0" dirty="0" smtClean="0">
                        <a:ln>
                          <a:noFill/>
                        </a:ln>
                        <a:solidFill>
                          <a:schemeClr val="tx1"/>
                        </a:solidFill>
                        <a:effectLst/>
                        <a:latin typeface="Verdana" pitchFamily="34" charset="0"/>
                      </a:endParaRPr>
                    </a:p>
                    <a:p>
                      <a:pPr marL="0" marR="0" lvl="0" indent="0" algn="ctr" defTabSz="914400" rtl="0" eaLnBrk="0" fontAlgn="base" latinLnBrk="0" hangingPunct="0">
                        <a:lnSpc>
                          <a:spcPct val="125000"/>
                        </a:lnSpc>
                        <a:spcBef>
                          <a:spcPct val="20000"/>
                        </a:spcBef>
                        <a:spcAft>
                          <a:spcPct val="0"/>
                        </a:spcAft>
                        <a:buClr>
                          <a:srgbClr val="990033"/>
                        </a:buClr>
                        <a:buSzTx/>
                        <a:buFont typeface="Monotype Sorts" pitchFamily="2" charset="2"/>
                        <a:buNone/>
                        <a:tabLst/>
                      </a:pPr>
                      <a:r>
                        <a:rPr kumimoji="0" lang="es-ES" sz="1600" b="1" i="0" u="none" strike="noStrike" cap="none" normalizeH="0" baseline="0" dirty="0" smtClean="0">
                          <a:ln>
                            <a:noFill/>
                          </a:ln>
                          <a:solidFill>
                            <a:schemeClr val="tx1"/>
                          </a:solidFill>
                          <a:effectLst/>
                          <a:latin typeface="Verdana" pitchFamily="34" charset="0"/>
                        </a:rPr>
                        <a:t>PATRIMONIO NETO</a:t>
                      </a:r>
                    </a:p>
                    <a:p>
                      <a:pPr marL="0" marR="0" lvl="0" indent="0" algn="ctr" defTabSz="914400" rtl="0" eaLnBrk="0" fontAlgn="base" latinLnBrk="0" hangingPunct="0">
                        <a:lnSpc>
                          <a:spcPct val="125000"/>
                        </a:lnSpc>
                        <a:spcBef>
                          <a:spcPct val="20000"/>
                        </a:spcBef>
                        <a:spcAft>
                          <a:spcPct val="0"/>
                        </a:spcAft>
                        <a:buClr>
                          <a:srgbClr val="990033"/>
                        </a:buClr>
                        <a:buSzTx/>
                        <a:buFont typeface="Monotype Sorts" pitchFamily="2" charset="2"/>
                        <a:buNone/>
                        <a:tabLst/>
                      </a:pPr>
                      <a:r>
                        <a:rPr kumimoji="0" lang="es-ES" sz="1600" b="1" i="0" u="none" strike="noStrike" cap="none" normalizeH="0" baseline="0" dirty="0" smtClean="0">
                          <a:ln>
                            <a:noFill/>
                          </a:ln>
                          <a:solidFill>
                            <a:schemeClr val="tx1"/>
                          </a:solidFill>
                          <a:effectLst/>
                          <a:latin typeface="Verdana" pitchFamily="34" charset="0"/>
                        </a:rPr>
                        <a:t>PASIVO NO CORRIENTE</a:t>
                      </a:r>
                    </a:p>
                    <a:p>
                      <a:pPr marL="0" marR="0" lvl="0" indent="0" algn="ctr" defTabSz="914400" rtl="0" eaLnBrk="0" fontAlgn="base" latinLnBrk="0" hangingPunct="0">
                        <a:lnSpc>
                          <a:spcPct val="125000"/>
                        </a:lnSpc>
                        <a:spcBef>
                          <a:spcPct val="20000"/>
                        </a:spcBef>
                        <a:spcAft>
                          <a:spcPct val="0"/>
                        </a:spcAft>
                        <a:buClr>
                          <a:srgbClr val="990033"/>
                        </a:buClr>
                        <a:buSzTx/>
                        <a:buFont typeface="Monotype Sorts" pitchFamily="2" charset="2"/>
                        <a:buNone/>
                        <a:tabLst/>
                      </a:pPr>
                      <a:r>
                        <a:rPr kumimoji="0" lang="es-ES" sz="1600" b="1" i="0" u="none" strike="noStrike" cap="none" normalizeH="0" baseline="0" dirty="0" smtClean="0">
                          <a:ln>
                            <a:noFill/>
                          </a:ln>
                          <a:solidFill>
                            <a:schemeClr val="tx1"/>
                          </a:solidFill>
                          <a:effectLst/>
                          <a:latin typeface="Verdana" pitchFamily="34" charset="0"/>
                        </a:rPr>
                        <a:t>PASIVO</a:t>
                      </a:r>
                    </a:p>
                    <a:p>
                      <a:pPr marL="0" marR="0" lvl="0" indent="0" algn="ctr" defTabSz="914400" rtl="0" eaLnBrk="0" fontAlgn="base" latinLnBrk="0" hangingPunct="0">
                        <a:lnSpc>
                          <a:spcPct val="125000"/>
                        </a:lnSpc>
                        <a:spcBef>
                          <a:spcPct val="20000"/>
                        </a:spcBef>
                        <a:spcAft>
                          <a:spcPct val="0"/>
                        </a:spcAft>
                        <a:buClr>
                          <a:srgbClr val="990033"/>
                        </a:buClr>
                        <a:buSzTx/>
                        <a:buFont typeface="Monotype Sorts" pitchFamily="2" charset="2"/>
                        <a:buNone/>
                        <a:tabLst/>
                      </a:pPr>
                      <a:r>
                        <a:rPr kumimoji="0" lang="es-ES" sz="1600" b="1" i="0" u="none" strike="noStrike" cap="none" normalizeH="0" baseline="0" dirty="0" smtClean="0">
                          <a:ln>
                            <a:noFill/>
                          </a:ln>
                          <a:solidFill>
                            <a:schemeClr val="tx1"/>
                          </a:solidFill>
                          <a:effectLst/>
                          <a:latin typeface="Verdana" pitchFamily="34" charset="0"/>
                        </a:rPr>
                        <a:t> CORRIENTE</a:t>
                      </a:r>
                    </a:p>
                    <a:p>
                      <a:pPr marL="0" marR="0" lvl="0" indent="0" algn="ctr" defTabSz="914400" rtl="0" eaLnBrk="0" fontAlgn="base" latinLnBrk="0" hangingPunct="0">
                        <a:lnSpc>
                          <a:spcPct val="125000"/>
                        </a:lnSpc>
                        <a:spcBef>
                          <a:spcPct val="20000"/>
                        </a:spcBef>
                        <a:spcAft>
                          <a:spcPct val="0"/>
                        </a:spcAft>
                        <a:buClr>
                          <a:srgbClr val="990033"/>
                        </a:buClr>
                        <a:buSzTx/>
                        <a:buFont typeface="Monotype Sorts" pitchFamily="2" charset="2"/>
                        <a:buNone/>
                        <a:tabLst/>
                      </a:pPr>
                      <a:endParaRPr kumimoji="0" lang="es-ES" sz="600" b="1" i="0" u="none" strike="noStrike" cap="none" normalizeH="0" baseline="0" dirty="0" smtClean="0">
                        <a:ln>
                          <a:noFill/>
                        </a:ln>
                        <a:solidFill>
                          <a:schemeClr val="tx1"/>
                        </a:solidFill>
                        <a:effectLst/>
                        <a:latin typeface="Verdana" pitchFamily="34" charset="0"/>
                      </a:endParaRPr>
                    </a:p>
                  </a:txBody>
                  <a:tcPr marL="90358" marR="90358" marT="49477" marB="49477"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r>
              <a:tr h="290152">
                <a:tc rowSpan="2">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ctr" defTabSz="914400" rtl="0" eaLnBrk="0" fontAlgn="base" latinLnBrk="0" hangingPunct="0">
                        <a:lnSpc>
                          <a:spcPct val="125000"/>
                        </a:lnSpc>
                        <a:spcBef>
                          <a:spcPct val="20000"/>
                        </a:spcBef>
                        <a:spcAft>
                          <a:spcPct val="0"/>
                        </a:spcAft>
                        <a:buClr>
                          <a:srgbClr val="990033"/>
                        </a:buClr>
                        <a:buSzTx/>
                        <a:buFont typeface="Monotype Sorts" pitchFamily="2" charset="2"/>
                        <a:buNone/>
                        <a:tabLst/>
                      </a:pPr>
                      <a:r>
                        <a:rPr kumimoji="0" lang="es-ES_tradnl" sz="1600" b="1" i="0" u="none" strike="noStrike" cap="none" normalizeH="0" baseline="0" dirty="0" smtClean="0">
                          <a:ln>
                            <a:noFill/>
                          </a:ln>
                          <a:solidFill>
                            <a:schemeClr val="tx1"/>
                          </a:solidFill>
                          <a:effectLst/>
                          <a:latin typeface="Verdana" pitchFamily="34" charset="0"/>
                        </a:rPr>
                        <a:t>OTROS ACTIVOS VINCULADOS A UNA ACT. ECONOMICA</a:t>
                      </a:r>
                    </a:p>
                  </a:txBody>
                  <a:tcPr marL="90358" marR="90358" marT="49477" marB="4947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vMerge="1">
                  <a:txBody>
                    <a:bodyPr/>
                    <a:lstStyle/>
                    <a:p>
                      <a:endParaRPr lang="es-ES"/>
                    </a:p>
                  </a:txBody>
                  <a:tcPr/>
                </a:tc>
              </a:tr>
              <a:tr h="1277046">
                <a:tc vMerge="1">
                  <a:txBody>
                    <a:bodyPr/>
                    <a:lstStyle/>
                    <a:p>
                      <a:endParaRPr lang="es-ES"/>
                    </a:p>
                  </a:txBody>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ctr" defTabSz="914400" rtl="0" eaLnBrk="0" fontAlgn="base" latinLnBrk="0" hangingPunct="0">
                        <a:lnSpc>
                          <a:spcPct val="125000"/>
                        </a:lnSpc>
                        <a:spcBef>
                          <a:spcPct val="20000"/>
                        </a:spcBef>
                        <a:spcAft>
                          <a:spcPct val="0"/>
                        </a:spcAft>
                        <a:buClr>
                          <a:srgbClr val="990033"/>
                        </a:buClr>
                        <a:buSzTx/>
                        <a:buFont typeface="Monotype Sorts" pitchFamily="2" charset="2"/>
                        <a:buNone/>
                        <a:tabLst/>
                      </a:pPr>
                      <a:r>
                        <a:rPr kumimoji="0" lang="es-ES" sz="15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PASIVOS VINCULADOS A LA ACTIVIDAD ECONOMICA</a:t>
                      </a:r>
                    </a:p>
                  </a:txBody>
                  <a:tcPr marL="90358" marR="90358" marT="49477" marB="49477"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
        <p:nvSpPr>
          <p:cNvPr id="2" name="1 CuadroTexto"/>
          <p:cNvSpPr txBox="1"/>
          <p:nvPr/>
        </p:nvSpPr>
        <p:spPr>
          <a:xfrm>
            <a:off x="1331572" y="1110945"/>
            <a:ext cx="1872343" cy="369332"/>
          </a:xfrm>
          <a:prstGeom prst="rect">
            <a:avLst/>
          </a:prstGeom>
          <a:solidFill>
            <a:schemeClr val="accent2">
              <a:lumMod val="40000"/>
              <a:lumOff val="60000"/>
            </a:schemeClr>
          </a:solidFill>
        </p:spPr>
        <p:txBody>
          <a:bodyPr wrap="square" rtlCol="0">
            <a:spAutoFit/>
          </a:bodyPr>
          <a:lstStyle/>
          <a:p>
            <a:r>
              <a:rPr lang="es-ES" b="1" dirty="0" smtClean="0"/>
              <a:t>HOLDING PURA</a:t>
            </a:r>
            <a:endParaRPr lang="es-ES" b="1" dirty="0"/>
          </a:p>
        </p:txBody>
      </p:sp>
      <p:sp>
        <p:nvSpPr>
          <p:cNvPr id="9" name="8 CuadroTexto"/>
          <p:cNvSpPr txBox="1"/>
          <p:nvPr/>
        </p:nvSpPr>
        <p:spPr>
          <a:xfrm>
            <a:off x="5802086" y="1099954"/>
            <a:ext cx="1872343" cy="369332"/>
          </a:xfrm>
          <a:prstGeom prst="rect">
            <a:avLst/>
          </a:prstGeom>
          <a:solidFill>
            <a:schemeClr val="accent2">
              <a:lumMod val="40000"/>
              <a:lumOff val="60000"/>
            </a:schemeClr>
          </a:solidFill>
        </p:spPr>
        <p:txBody>
          <a:bodyPr wrap="square" rtlCol="0">
            <a:spAutoFit/>
          </a:bodyPr>
          <a:lstStyle/>
          <a:p>
            <a:r>
              <a:rPr lang="es-ES" b="1" dirty="0" smtClean="0"/>
              <a:t>HOLDING MIXTA</a:t>
            </a:r>
            <a:endParaRPr lang="es-ES" b="1" dirty="0"/>
          </a:p>
        </p:txBody>
      </p:sp>
      <p:sp>
        <p:nvSpPr>
          <p:cNvPr id="10" name="9 CuadroTexto"/>
          <p:cNvSpPr txBox="1"/>
          <p:nvPr/>
        </p:nvSpPr>
        <p:spPr>
          <a:xfrm>
            <a:off x="323528" y="6226734"/>
            <a:ext cx="3888432" cy="369332"/>
          </a:xfrm>
          <a:prstGeom prst="rect">
            <a:avLst/>
          </a:prstGeom>
          <a:solidFill>
            <a:schemeClr val="tx2">
              <a:lumMod val="20000"/>
              <a:lumOff val="80000"/>
            </a:schemeClr>
          </a:solidFill>
        </p:spPr>
        <p:txBody>
          <a:bodyPr wrap="square" rtlCol="0">
            <a:spAutoFit/>
          </a:bodyPr>
          <a:lstStyle/>
          <a:p>
            <a:r>
              <a:rPr lang="es-ES" b="1" dirty="0" smtClean="0"/>
              <a:t>AUSENCIA DE ACTIVIDAD ECONOMICA</a:t>
            </a:r>
            <a:endParaRPr lang="es-ES" b="1" dirty="0"/>
          </a:p>
        </p:txBody>
      </p:sp>
      <p:sp>
        <p:nvSpPr>
          <p:cNvPr id="11" name="10 CuadroTexto"/>
          <p:cNvSpPr txBox="1"/>
          <p:nvPr/>
        </p:nvSpPr>
        <p:spPr>
          <a:xfrm>
            <a:off x="4716016" y="6077376"/>
            <a:ext cx="4061272" cy="830997"/>
          </a:xfrm>
          <a:prstGeom prst="rect">
            <a:avLst/>
          </a:prstGeom>
          <a:solidFill>
            <a:schemeClr val="tx2">
              <a:lumMod val="20000"/>
              <a:lumOff val="80000"/>
            </a:schemeClr>
          </a:solidFill>
        </p:spPr>
        <p:txBody>
          <a:bodyPr wrap="square" rtlCol="0">
            <a:spAutoFit/>
          </a:bodyPr>
          <a:lstStyle/>
          <a:p>
            <a:r>
              <a:rPr lang="es-ES" sz="1600" b="1" dirty="0" smtClean="0"/>
              <a:t>REALIZA ADEMAS UNA ACTIVIDAD PRODUCTIVA Y/O DE PRESTACIÓN DE SERVICIOS A SUS FILIALES</a:t>
            </a:r>
            <a:endParaRPr lang="es-ES" sz="1600" b="1" dirty="0"/>
          </a:p>
        </p:txBody>
      </p:sp>
    </p:spTree>
    <p:extLst>
      <p:ext uri="{BB962C8B-B14F-4D97-AF65-F5344CB8AC3E}">
        <p14:creationId xmlns:p14="http://schemas.microsoft.com/office/powerpoint/2010/main" val="372588398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1 Marcador de número de diapositiva"/>
          <p:cNvSpPr>
            <a:spLocks noGrp="1"/>
          </p:cNvSpPr>
          <p:nvPr>
            <p:ph type="sldNum" sz="quarter" idx="12"/>
          </p:nvPr>
        </p:nvSpPr>
        <p:spPr bwMode="auto">
          <a:xfrm>
            <a:off x="8777288" y="649287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fld id="{0DBD89AF-53EB-4898-8CB3-C275BFF3DAB0}" type="slidenum">
              <a:rPr lang="en-US" altLang="es-ES" sz="1200">
                <a:solidFill>
                  <a:srgbClr val="000000"/>
                </a:solidFill>
                <a:latin typeface="Arial" pitchFamily="34" charset="0"/>
              </a:rPr>
              <a:pPr/>
              <a:t>9</a:t>
            </a:fld>
            <a:endParaRPr lang="en-US" altLang="es-ES" sz="1200">
              <a:solidFill>
                <a:srgbClr val="000000"/>
              </a:solidFill>
              <a:latin typeface="Arial" pitchFamily="34" charset="0"/>
            </a:endParaRPr>
          </a:p>
        </p:txBody>
      </p:sp>
      <p:pic>
        <p:nvPicPr>
          <p:cNvPr id="7" name="Imagen 4">
            <a:extLst>
              <a:ext uri="{FF2B5EF4-FFF2-40B4-BE49-F238E27FC236}">
                <a16:creationId xmlns:a16="http://schemas.microsoft.com/office/drawing/2014/main" xmlns="" id="{A2325222-D105-EF3B-23F7-B8796377D2C8}"/>
              </a:ext>
            </a:extLst>
          </p:cNvPr>
          <p:cNvPicPr>
            <a:picLocks noChangeAspect="1"/>
          </p:cNvPicPr>
          <p:nvPr/>
        </p:nvPicPr>
        <p:blipFill rotWithShape="1">
          <a:blip r:embed="rId3"/>
          <a:srcRect b="87433"/>
          <a:stretch/>
        </p:blipFill>
        <p:spPr>
          <a:xfrm>
            <a:off x="0" y="0"/>
            <a:ext cx="9144000" cy="615631"/>
          </a:xfrm>
          <a:prstGeom prst="rect">
            <a:avLst/>
          </a:prstGeom>
        </p:spPr>
      </p:pic>
      <p:sp>
        <p:nvSpPr>
          <p:cNvPr id="8" name="7 CuadroTexto"/>
          <p:cNvSpPr txBox="1"/>
          <p:nvPr/>
        </p:nvSpPr>
        <p:spPr>
          <a:xfrm>
            <a:off x="129381" y="615631"/>
            <a:ext cx="8885238" cy="4000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es-ES" sz="2000" b="1" dirty="0"/>
              <a:t>VENTAJAS DE CARÁCTER ECONOMICO- FINANCIERO DE LAS HOLDING</a:t>
            </a:r>
            <a:endParaRPr lang="es-ES" sz="2000" dirty="0"/>
          </a:p>
        </p:txBody>
      </p:sp>
      <p:sp>
        <p:nvSpPr>
          <p:cNvPr id="10" name="4 Rectángulo"/>
          <p:cNvSpPr>
            <a:spLocks noChangeArrowheads="1"/>
          </p:cNvSpPr>
          <p:nvPr/>
        </p:nvSpPr>
        <p:spPr bwMode="auto">
          <a:xfrm>
            <a:off x="177006" y="1282827"/>
            <a:ext cx="87899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eaLnBrk="1" hangingPunct="1">
              <a:buFontTx/>
              <a:buAutoNum type="alphaLcParenR"/>
            </a:pPr>
            <a:r>
              <a:rPr lang="es-ES" altLang="es-ES" sz="2400" dirty="0"/>
              <a:t>Facilita la diversificación y el crecimiento</a:t>
            </a:r>
          </a:p>
          <a:p>
            <a:pPr marL="342900" indent="-342900" algn="just" eaLnBrk="1" hangingPunct="1">
              <a:buFontTx/>
              <a:buAutoNum type="alphaLcParenR"/>
            </a:pPr>
            <a:r>
              <a:rPr lang="es-ES" altLang="es-ES" sz="2400" dirty="0"/>
              <a:t>Facilita la desinversión de actividades, negocios y empresas </a:t>
            </a:r>
          </a:p>
          <a:p>
            <a:pPr marL="342900" indent="-342900" algn="just" eaLnBrk="1" hangingPunct="1">
              <a:buFontTx/>
              <a:buAutoNum type="alphaLcParenR"/>
            </a:pPr>
            <a:r>
              <a:rPr lang="es-ES" altLang="es-ES" sz="2400" dirty="0"/>
              <a:t>Facilita la dirección centralizada y coordinada de todas las empresas de la familia</a:t>
            </a:r>
          </a:p>
          <a:p>
            <a:pPr marL="342900" indent="-342900" algn="just" eaLnBrk="1" hangingPunct="1">
              <a:buFontTx/>
              <a:buAutoNum type="alphaLcParenR"/>
            </a:pPr>
            <a:r>
              <a:rPr lang="es-ES" altLang="es-ES" sz="2400" dirty="0"/>
              <a:t>Posibilita la elaboración de un balance, así como de resultados  consolidados</a:t>
            </a:r>
          </a:p>
          <a:p>
            <a:pPr marL="342900" indent="-342900" algn="just" eaLnBrk="1" hangingPunct="1">
              <a:buFontTx/>
              <a:buAutoNum type="alphaLcParenR"/>
            </a:pPr>
            <a:r>
              <a:rPr lang="es-ES" altLang="es-ES" sz="2400" dirty="0"/>
              <a:t>Da mejor Imagen de grupo</a:t>
            </a:r>
          </a:p>
          <a:p>
            <a:pPr marL="342900" indent="-342900" algn="just" eaLnBrk="1" hangingPunct="1">
              <a:buFontTx/>
              <a:buAutoNum type="alphaLcParenR"/>
            </a:pPr>
            <a:r>
              <a:rPr lang="es-ES" altLang="es-ES" sz="2400" dirty="0"/>
              <a:t>Posibilidad de centralizar desde la sociedad holding la prestación de servicios a las filiales con el consiguiente ahorro de costes y creación de sinergias</a:t>
            </a:r>
          </a:p>
          <a:p>
            <a:pPr marL="342900" indent="-342900" algn="just" eaLnBrk="1" hangingPunct="1">
              <a:buFontTx/>
              <a:buAutoNum type="alphaLcParenR"/>
            </a:pPr>
            <a:r>
              <a:rPr lang="es-ES" altLang="es-ES" sz="2400" dirty="0"/>
              <a:t>Posibilidad de compartimentar riesgos y por tanto tener un mayor control de los mismos</a:t>
            </a:r>
          </a:p>
        </p:txBody>
      </p:sp>
    </p:spTree>
    <p:extLst>
      <p:ext uri="{BB962C8B-B14F-4D97-AF65-F5344CB8AC3E}">
        <p14:creationId xmlns:p14="http://schemas.microsoft.com/office/powerpoint/2010/main" val="404454780"/>
      </p:ext>
    </p:extLst>
  </p:cSld>
  <p:clrMapOvr>
    <a:masterClrMapping/>
  </p:clrMapOvr>
  <p:transition/>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1929</TotalTime>
  <Words>8518</Words>
  <Application>Microsoft Office PowerPoint</Application>
  <PresentationFormat>Presentación en pantalla (4:3)</PresentationFormat>
  <Paragraphs>696</Paragraphs>
  <Slides>57</Slides>
  <Notes>53</Notes>
  <HiddenSlides>0</HiddenSlides>
  <MMClips>0</MMClips>
  <ScaleCrop>false</ScaleCrop>
  <HeadingPairs>
    <vt:vector size="4" baseType="variant">
      <vt:variant>
        <vt:lpstr>Tema</vt:lpstr>
      </vt:variant>
      <vt:variant>
        <vt:i4>6</vt:i4>
      </vt:variant>
      <vt:variant>
        <vt:lpstr>Títulos de diapositiva</vt:lpstr>
      </vt:variant>
      <vt:variant>
        <vt:i4>57</vt:i4>
      </vt:variant>
    </vt:vector>
  </HeadingPairs>
  <TitlesOfParts>
    <vt:vector size="63" baseType="lpstr">
      <vt:lpstr>Tema de Office</vt:lpstr>
      <vt:lpstr>1_Tema de Office</vt:lpstr>
      <vt:lpstr>2_Tema de Office</vt:lpstr>
      <vt:lpstr>3_Tema de Office</vt:lpstr>
      <vt:lpstr>Flujo</vt:lpstr>
      <vt:lpstr>4_Tema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REGIMEN ESPECIAL FEAC. ART. 76 A 89 DE LA LIS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LA FISCALIDAD ESPECIFICA DE LAS OPERACIONES ENTRE EMPRESAS DEL GRUPO (OPERACIONES INTRAGRUPO, cuando se dan las circunstancias del art. 42 del C.C, fundamentalmente P&gt;50% y mayoría de los derechos de voto)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d0</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chus imac</dc:creator>
  <cp:lastModifiedBy>User</cp:lastModifiedBy>
  <cp:revision>28</cp:revision>
  <dcterms:created xsi:type="dcterms:W3CDTF">2017-02-14T11:25:10Z</dcterms:created>
  <dcterms:modified xsi:type="dcterms:W3CDTF">2024-11-11T20:08:41Z</dcterms:modified>
</cp:coreProperties>
</file>